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8"/>
  </p:notesMasterIdLst>
  <p:handoutMasterIdLst>
    <p:handoutMasterId r:id="rId16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322" r:id="rId9"/>
    <p:sldId id="277" r:id="rId10"/>
    <p:sldId id="323" r:id="rId11"/>
    <p:sldId id="292" r:id="rId12"/>
    <p:sldId id="301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02" r:id="rId25"/>
    <p:sldId id="303" r:id="rId26"/>
    <p:sldId id="304" r:id="rId27"/>
    <p:sldId id="324" r:id="rId28"/>
    <p:sldId id="305" r:id="rId29"/>
    <p:sldId id="306" r:id="rId30"/>
    <p:sldId id="307" r:id="rId31"/>
    <p:sldId id="308" r:id="rId32"/>
    <p:sldId id="309" r:id="rId33"/>
    <p:sldId id="310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78" r:id="rId50"/>
    <p:sldId id="279" r:id="rId51"/>
    <p:sldId id="280" r:id="rId52"/>
    <p:sldId id="281" r:id="rId53"/>
    <p:sldId id="282" r:id="rId54"/>
    <p:sldId id="272" r:id="rId55"/>
    <p:sldId id="273" r:id="rId56"/>
    <p:sldId id="274" r:id="rId57"/>
    <p:sldId id="275" r:id="rId58"/>
    <p:sldId id="276" r:id="rId59"/>
    <p:sldId id="267" r:id="rId60"/>
    <p:sldId id="268" r:id="rId61"/>
    <p:sldId id="269" r:id="rId62"/>
    <p:sldId id="270" r:id="rId63"/>
    <p:sldId id="263" r:id="rId64"/>
    <p:sldId id="264" r:id="rId65"/>
    <p:sldId id="265" r:id="rId66"/>
    <p:sldId id="325" r:id="rId67"/>
    <p:sldId id="326" r:id="rId68"/>
    <p:sldId id="331" r:id="rId69"/>
    <p:sldId id="330" r:id="rId70"/>
    <p:sldId id="329" r:id="rId71"/>
    <p:sldId id="328" r:id="rId72"/>
    <p:sldId id="327" r:id="rId73"/>
    <p:sldId id="335" r:id="rId74"/>
    <p:sldId id="336" r:id="rId75"/>
    <p:sldId id="334" r:id="rId76"/>
    <p:sldId id="333" r:id="rId77"/>
    <p:sldId id="337" r:id="rId78"/>
    <p:sldId id="332" r:id="rId79"/>
    <p:sldId id="338" r:id="rId80"/>
    <p:sldId id="347" r:id="rId81"/>
    <p:sldId id="348" r:id="rId82"/>
    <p:sldId id="346" r:id="rId83"/>
    <p:sldId id="345" r:id="rId84"/>
    <p:sldId id="344" r:id="rId85"/>
    <p:sldId id="343" r:id="rId86"/>
    <p:sldId id="342" r:id="rId87"/>
    <p:sldId id="341" r:id="rId88"/>
    <p:sldId id="340" r:id="rId89"/>
    <p:sldId id="339" r:id="rId90"/>
    <p:sldId id="360" r:id="rId91"/>
    <p:sldId id="361" r:id="rId92"/>
    <p:sldId id="362" r:id="rId93"/>
    <p:sldId id="363" r:id="rId94"/>
    <p:sldId id="364" r:id="rId95"/>
    <p:sldId id="365" r:id="rId96"/>
    <p:sldId id="366" r:id="rId97"/>
    <p:sldId id="367" r:id="rId98"/>
    <p:sldId id="368" r:id="rId99"/>
    <p:sldId id="359" r:id="rId100"/>
    <p:sldId id="358" r:id="rId101"/>
    <p:sldId id="357" r:id="rId102"/>
    <p:sldId id="356" r:id="rId103"/>
    <p:sldId id="355" r:id="rId104"/>
    <p:sldId id="354" r:id="rId105"/>
    <p:sldId id="353" r:id="rId106"/>
    <p:sldId id="352" r:id="rId107"/>
    <p:sldId id="351" r:id="rId108"/>
    <p:sldId id="350" r:id="rId109"/>
    <p:sldId id="349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426" r:id="rId138"/>
    <p:sldId id="42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000080"/>
    <a:srgbClr val="004080"/>
    <a:srgbClr val="009AFF"/>
    <a:srgbClr val="FF8000"/>
    <a:srgbClr val="FFCC66"/>
    <a:srgbClr val="8FB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92" y="-104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notesMaster" Target="notesMasters/notesMaster1.xml"/><Relationship Id="rId16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printerSettings" Target="printerSettings/printerSettings1.bin"/><Relationship Id="rId171" Type="http://schemas.openxmlformats.org/officeDocument/2006/relationships/presProps" Target="presProps.xml"/><Relationship Id="rId172" Type="http://schemas.openxmlformats.org/officeDocument/2006/relationships/viewProps" Target="view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theme" Target="theme/theme1.xml"/><Relationship Id="rId17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726F6F-17CA-44CA-96AB-3F71C547A5CA}" type="datetime1">
              <a:rPr lang="en-US" altLang="en-US"/>
              <a:pPr/>
              <a:t>03/12/15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73CC04-8437-4778-BE7A-23A7E7011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46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496BFC-195F-40E3-8554-DDC44DE7DCF7}" type="datetime1">
              <a:rPr lang="en-US" altLang="en-US"/>
              <a:pPr/>
              <a:t>03/12/15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Times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EF67A-BEFB-4E1B-8406-C3236A7E2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372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Time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Times"/>
        <a:cs typeface="Time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EF67A-BEFB-4E1B-8406-C3236A7E2557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05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6"/>
          <p:cNvSpPr txBox="1">
            <a:spLocks noChangeArrowheads="1"/>
          </p:cNvSpPr>
          <p:nvPr userDrawn="1"/>
        </p:nvSpPr>
        <p:spPr bwMode="white">
          <a:xfrm>
            <a:off x="2286000" y="6459538"/>
            <a:ext cx="4705350" cy="2270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</a:rPr>
              <a:t>Copyright © 2013 Delmar, Cengage Learning. ALL RIGHTS RESERVED.</a:t>
            </a:r>
          </a:p>
        </p:txBody>
      </p:sp>
      <p:pic>
        <p:nvPicPr>
          <p:cNvPr id="3" name="Picture 42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48776" cy="69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8675688" y="6453188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fld id="{ADC23FA5-20E6-4A5F-B016-96ED30101AD7}" type="slidenum">
              <a:rPr lang="en-US" altLang="en-US" sz="1800">
                <a:solidFill>
                  <a:schemeClr val="bg1"/>
                </a:solidFill>
              </a:rPr>
              <a:pPr/>
              <a:t>‹#›</a:t>
            </a:fld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7203" r="6966" b="23892"/>
          <a:stretch/>
        </p:blipFill>
        <p:spPr bwMode="auto">
          <a:xfrm>
            <a:off x="243190" y="5904689"/>
            <a:ext cx="2025347" cy="88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9"/>
          <p:cNvSpPr txBox="1">
            <a:spLocks noChangeArrowheads="1"/>
          </p:cNvSpPr>
          <p:nvPr userDrawn="1"/>
        </p:nvSpPr>
        <p:spPr bwMode="black">
          <a:xfrm>
            <a:off x="2268538" y="6335713"/>
            <a:ext cx="590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FFFFFF"/>
                </a:solidFill>
              </a:rPr>
              <a:t>Copyright © 2017 </a:t>
            </a:r>
            <a:r>
              <a:rPr lang="en-US" altLang="en-US" sz="1200" dirty="0" err="1">
                <a:solidFill>
                  <a:srgbClr val="FFFFFF"/>
                </a:solidFill>
              </a:rPr>
              <a:t>Cengage</a:t>
            </a:r>
            <a:r>
              <a:rPr lang="en-US" altLang="en-US" sz="1200" dirty="0">
                <a:solidFill>
                  <a:srgbClr val="FFFFFF"/>
                </a:solidFill>
              </a:rPr>
              <a:t>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4448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85800" y="373360"/>
            <a:ext cx="7772400" cy="13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sp>
        <p:nvSpPr>
          <p:cNvPr id="11" name="Rectangle 22"/>
          <p:cNvSpPr>
            <a:spLocks noGrp="1" noChangeArrowheads="1"/>
          </p:cNvSpPr>
          <p:nvPr>
            <p:ph idx="1"/>
          </p:nvPr>
        </p:nvSpPr>
        <p:spPr bwMode="auto">
          <a:xfrm>
            <a:off x="685800" y="1700808"/>
            <a:ext cx="77724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72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//Volumes/COMP11/Cengage%20Learning/Green%20UHI%20PPT_9781305071889/04_Art/Common_Art/cover-2.png" TargetMode="External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/Volumes/COMP11/Cengage Learning/Green UHI PPT_9781305071889/04_Art/Common_Art/cover-2.png"/>
          <p:cNvPicPr>
            <a:picLocks noChangeAspect="1" noChangeArrowheads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94513"/>
          </a:xfrm>
          <a:prstGeom prst="rect">
            <a:avLst/>
          </a:prstGeom>
          <a:solidFill>
            <a:srgbClr val="0080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4012"/>
            <a:ext cx="7772400" cy="134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 smtClean="0"/>
              <a:t>Click to edit Master</a:t>
            </a:r>
            <a:br>
              <a:rPr lang="en-US" altLang="en-US" dirty="0" smtClean="0"/>
            </a:br>
            <a:r>
              <a:rPr lang="en-US" altLang="en-US" dirty="0" smtClean="0"/>
              <a:t>title style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0808"/>
            <a:ext cx="77724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7203" r="6966" b="23892"/>
          <a:stretch/>
        </p:blipFill>
        <p:spPr bwMode="auto">
          <a:xfrm>
            <a:off x="243190" y="5904689"/>
            <a:ext cx="2025347" cy="88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9"/>
          <p:cNvSpPr txBox="1">
            <a:spLocks noChangeArrowheads="1"/>
          </p:cNvSpPr>
          <p:nvPr userDrawn="1"/>
        </p:nvSpPr>
        <p:spPr bwMode="black">
          <a:xfrm>
            <a:off x="2268538" y="6237312"/>
            <a:ext cx="59758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FFFFFF"/>
                </a:solidFill>
              </a:rPr>
              <a:t>Copyright © 2017 </a:t>
            </a:r>
            <a:r>
              <a:rPr lang="en-US" altLang="en-US" sz="1200" dirty="0" err="1">
                <a:solidFill>
                  <a:srgbClr val="FFFFFF"/>
                </a:solidFill>
              </a:rPr>
              <a:t>Cengage</a:t>
            </a:r>
            <a:r>
              <a:rPr lang="en-US" altLang="en-US" sz="1200" dirty="0">
                <a:solidFill>
                  <a:srgbClr val="FFFFFF"/>
                </a:solidFill>
              </a:rPr>
              <a:t> Learning®. May not be scanned, copied or duplicated, or posted to a publicly accessible website, in whole or in </a:t>
            </a:r>
            <a:r>
              <a:rPr lang="en-US" altLang="en-US" sz="1200" dirty="0" smtClean="0">
                <a:solidFill>
                  <a:srgbClr val="FFFFFF"/>
                </a:solidFill>
              </a:rPr>
              <a:t>part. Current Procedural Terminology </a:t>
            </a:r>
            <a:r>
              <a:rPr lang="en-US" altLang="en-US" sz="1200" dirty="0" smtClean="0">
                <a:solidFill>
                  <a:srgbClr val="FFFFFF"/>
                </a:solidFill>
              </a:rPr>
              <a:t>© </a:t>
            </a:r>
            <a:r>
              <a:rPr lang="en-US" altLang="en-US" sz="1200" dirty="0" smtClean="0">
                <a:solidFill>
                  <a:srgbClr val="FFFFFF"/>
                </a:solidFill>
              </a:rPr>
              <a:t>2015 American Medical Association. All Rights Reserved. 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8388424" y="6424613"/>
            <a:ext cx="7206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ctr"/>
            <a:fld id="{CCBF4087-76F4-46EA-8307-8419726BC595}" type="slidenum">
              <a:rPr lang="en-US" altLang="en-US" sz="1800">
                <a:solidFill>
                  <a:schemeClr val="bg1"/>
                </a:solidFill>
              </a:rPr>
              <a:pPr algn="ctr"/>
              <a:t>‹#›</a:t>
            </a:fld>
            <a:endParaRPr lang="en-US" alt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+mj-lt"/>
          <a:ea typeface="MS PGothic" pitchFamily="34" charset="-128"/>
          <a:cs typeface="Time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  <a:ea typeface="MS PGothic" pitchFamily="34" charset="-128"/>
          <a:cs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  <a:ea typeface="MS PGothic" pitchFamily="34" charset="-128"/>
          <a:cs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  <a:ea typeface="MS PGothic" pitchFamily="34" charset="-128"/>
          <a:cs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  <a:ea typeface="MS PGothic" pitchFamily="34" charset="-128"/>
          <a:cs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2156B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Time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Times"/>
          <a:cs typeface="Time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imes"/>
          <a:cs typeface="Time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"/>
          <a:cs typeface="Time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imes"/>
          <a:cs typeface="Time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white">
          <a:xfrm>
            <a:off x="638175" y="5473700"/>
            <a:ext cx="7318375" cy="5334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2156B"/>
                </a:solidFill>
                <a:latin typeface="Times" charset="0"/>
              </a:defRPr>
            </a:lvl9pPr>
          </a:lstStyle>
          <a:p>
            <a:pPr algn="l" eaLnBrk="1" hangingPunct="1"/>
            <a:r>
              <a:rPr lang="en-US" altLang="en-US" sz="3600" dirty="0"/>
              <a:t>CPT Coding</a:t>
            </a:r>
          </a:p>
        </p:txBody>
      </p:sp>
      <p:sp>
        <p:nvSpPr>
          <p:cNvPr id="6146" name="Rectangle 5"/>
          <p:cNvSpPr txBox="1">
            <a:spLocks noChangeArrowheads="1"/>
          </p:cNvSpPr>
          <p:nvPr/>
        </p:nvSpPr>
        <p:spPr bwMode="auto">
          <a:xfrm>
            <a:off x="611188" y="4868863"/>
            <a:ext cx="2592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chemeClr val="bg1"/>
                </a:solidFill>
              </a:rPr>
              <a:t>Chapter </a:t>
            </a:r>
            <a:r>
              <a:rPr lang="en-US" altLang="en-US" sz="3600" dirty="0" smtClean="0">
                <a:solidFill>
                  <a:schemeClr val="bg1"/>
                </a:solidFill>
              </a:rPr>
              <a:t>7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Appendices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E—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Codes exempt from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modifier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-51</a:t>
            </a:r>
          </a:p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F—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Codes exempt from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modifier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-63</a:t>
            </a:r>
          </a:p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G—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Codes that include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moderate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(conscious) sedation</a:t>
            </a:r>
          </a:p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H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—Clinical topics (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www.ama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-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err="1" smtClean="0">
                <a:latin typeface="Times" charset="0"/>
                <a:ea typeface="MS PGothic" charset="0"/>
                <a:cs typeface="Times" charset="0"/>
              </a:rPr>
              <a:t>assn.org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0066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Pathology and Laboratory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Organized according to type of pathology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laboratory procedure performed</a:t>
            </a:r>
          </a:p>
          <a:p>
            <a:pPr>
              <a:spcBef>
                <a:spcPts val="1200"/>
              </a:spcBef>
            </a:pPr>
            <a:r>
              <a:rPr lang="en-US" dirty="0"/>
              <a:t>Within each subsection, procedures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listed </a:t>
            </a:r>
            <a:r>
              <a:rPr lang="en-US" dirty="0"/>
              <a:t>alphabetically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060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Organ- or Disease-Oriented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Panels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Single code numbers assigned to organ-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disease</a:t>
            </a:r>
            <a:r>
              <a:rPr lang="en-US" dirty="0"/>
              <a:t>-oriented panels</a:t>
            </a:r>
          </a:p>
          <a:p>
            <a:pPr>
              <a:spcBef>
                <a:spcPts val="1200"/>
              </a:spcBef>
            </a:pPr>
            <a:r>
              <a:rPr lang="en-US" dirty="0"/>
              <a:t>Consist of blood chemistry studies routinely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ordered </a:t>
            </a:r>
            <a:r>
              <a:rPr lang="en-US" dirty="0"/>
              <a:t>by providers at the same time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purpose of investigating a specific organ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disorder</a:t>
            </a:r>
          </a:p>
          <a:p>
            <a:pPr>
              <a:spcBef>
                <a:spcPts val="1200"/>
              </a:spcBef>
            </a:pPr>
            <a:r>
              <a:rPr lang="en-US" dirty="0"/>
              <a:t>Composition of panel is very specific,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/>
              <a:t>substitutions are allowed.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417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Drug Assay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Laboratory tests that determine whether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drug </a:t>
            </a:r>
            <a:r>
              <a:rPr lang="en-US" dirty="0"/>
              <a:t>or a specific classification of drugs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present in: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Blood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Urine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68770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Therapeutic Drug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Assays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Laboratory tests performed to determine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much of a specific prescribed drug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455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Evocative/Suppression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Testing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Laboratory tests when substances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injected </a:t>
            </a:r>
            <a:r>
              <a:rPr lang="en-US" dirty="0"/>
              <a:t>for purpose of confirming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ruling out </a:t>
            </a:r>
            <a:r>
              <a:rPr lang="en-US" dirty="0"/>
              <a:t>specific disorders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403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Consultations (Clinical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Pathology)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Codes reported by pathologists </a:t>
            </a:r>
            <a:r>
              <a:rPr lang="en-US" dirty="0" smtClean="0"/>
              <a:t>who perform</a:t>
            </a:r>
            <a:br>
              <a:rPr lang="en-US" dirty="0" smtClean="0"/>
            </a:br>
            <a:r>
              <a:rPr lang="en-US" dirty="0" smtClean="0"/>
              <a:t>clinical </a:t>
            </a:r>
            <a:r>
              <a:rPr lang="en-US" dirty="0"/>
              <a:t>pathology consultations </a:t>
            </a:r>
            <a:r>
              <a:rPr lang="en-US" dirty="0" smtClean="0"/>
              <a:t>requested by</a:t>
            </a:r>
            <a:br>
              <a:rPr lang="en-US" dirty="0" smtClean="0"/>
            </a:br>
            <a:r>
              <a:rPr lang="en-US" dirty="0" smtClean="0"/>
              <a:t>attending </a:t>
            </a:r>
            <a:r>
              <a:rPr lang="en-US" dirty="0"/>
              <a:t>physicians when </a:t>
            </a:r>
            <a:r>
              <a:rPr lang="en-US" dirty="0" smtClean="0"/>
              <a:t>test </a:t>
            </a:r>
            <a:r>
              <a:rPr lang="en-US" dirty="0"/>
              <a:t>result </a:t>
            </a:r>
            <a:r>
              <a:rPr lang="en-US" dirty="0" smtClean="0"/>
              <a:t>requires</a:t>
            </a:r>
            <a:br>
              <a:rPr lang="en-US" dirty="0" smtClean="0"/>
            </a:br>
            <a:r>
              <a:rPr lang="en-US" dirty="0" smtClean="0"/>
              <a:t>additional </a:t>
            </a:r>
            <a:r>
              <a:rPr lang="en-US" dirty="0"/>
              <a:t>medical </a:t>
            </a:r>
            <a:r>
              <a:rPr lang="en-US" dirty="0" smtClean="0"/>
              <a:t>interpretive </a:t>
            </a:r>
            <a:r>
              <a:rPr lang="en-US" dirty="0"/>
              <a:t>judgment for: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Face-to-face patient contact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Consultative review of tissue specimen slides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Pathologic consultation during 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374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73360"/>
            <a:ext cx="8928992" cy="1327448"/>
          </a:xfrm>
        </p:spPr>
        <p:txBody>
          <a:bodyPr/>
          <a:lstStyle/>
          <a:p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Urinalysis, Molecular Pathology, </a:t>
            </a:r>
            <a:r>
              <a:rPr lang="en-US" sz="3200" dirty="0" err="1" smtClean="0">
                <a:latin typeface="Times" charset="0"/>
                <a:ea typeface="MS PGothic" charset="0"/>
                <a:cs typeface="Times" charset="0"/>
              </a:rPr>
              <a:t>Multianalyte</a:t>
            </a:r>
            <a:r>
              <a:rPr lang="en-US" sz="3200" dirty="0" smtClean="0">
                <a:latin typeface="Times" charset="0"/>
                <a:ea typeface="MS PGothic" charset="0"/>
                <a:cs typeface="Times" charset="0"/>
              </a:rPr>
              <a:t> Assays </a:t>
            </a:r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with Algorithmic Analyses, </a:t>
            </a:r>
            <a:r>
              <a:rPr lang="en-US" sz="3200" dirty="0" smtClean="0">
                <a:latin typeface="Times" charset="0"/>
                <a:ea typeface="MS PGothic" charset="0"/>
                <a:cs typeface="Times" charset="0"/>
              </a:rPr>
              <a:t>Chemistry, Hematology </a:t>
            </a:r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and Coagulation, </a:t>
            </a:r>
            <a:r>
              <a:rPr lang="en-US" sz="3200" dirty="0" smtClean="0">
                <a:latin typeface="Times" charset="0"/>
                <a:ea typeface="MS PGothic" charset="0"/>
                <a:cs typeface="Times" charset="0"/>
              </a:rPr>
              <a:t>and </a:t>
            </a:r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Immunology Subsections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324604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Laboratory tests performed on body fluids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e.g., blood and urine)</a:t>
            </a:r>
          </a:p>
          <a:p>
            <a:pPr>
              <a:spcBef>
                <a:spcPts val="1200"/>
              </a:spcBef>
            </a:pPr>
            <a:r>
              <a:rPr lang="en-US" dirty="0"/>
              <a:t>Tests ordered by physicians and performed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technologists under supervision of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physician </a:t>
            </a:r>
            <a:r>
              <a:rPr lang="en-US" dirty="0"/>
              <a:t>(usually a pathologist)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085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Transfusion Medicine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 products (e.g., fresh frozen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plasma</a:t>
            </a:r>
            <a:r>
              <a:rPr lang="en-US" dirty="0"/>
              <a:t>) associated with blood </a:t>
            </a:r>
            <a:r>
              <a:rPr lang="en-US" dirty="0" smtClean="0"/>
              <a:t>transfusions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2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 smtClean="0"/>
              <a:t>NOTE</a:t>
            </a:r>
            <a:r>
              <a:rPr lang="en-US" sz="2400" b="1" dirty="0"/>
              <a:t>: </a:t>
            </a:r>
            <a:r>
              <a:rPr lang="en-US" sz="2400" dirty="0"/>
              <a:t>Codes for transfusion </a:t>
            </a:r>
            <a:r>
              <a:rPr lang="en-US" sz="2400" dirty="0" smtClean="0"/>
              <a:t>procedure are </a:t>
            </a:r>
            <a:r>
              <a:rPr lang="en-US" sz="2400" dirty="0"/>
              <a:t>located in </a:t>
            </a:r>
            <a:r>
              <a:rPr lang="en-US" sz="2400" dirty="0" smtClean="0"/>
              <a:t>CPT</a:t>
            </a:r>
            <a:br>
              <a:rPr lang="en-US" sz="2400" dirty="0" smtClean="0"/>
            </a:br>
            <a:r>
              <a:rPr lang="en-US" sz="2400" dirty="0" smtClean="0"/>
              <a:t>Surgery </a:t>
            </a:r>
            <a:r>
              <a:rPr lang="en-US" sz="2400" dirty="0"/>
              <a:t>section </a:t>
            </a:r>
            <a:r>
              <a:rPr lang="en-US" sz="2400" dirty="0" smtClean="0"/>
              <a:t>(</a:t>
            </a:r>
            <a:r>
              <a:rPr lang="en-US" sz="2400" dirty="0"/>
              <a:t>36430–36460), except for leukocyte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transfusion </a:t>
            </a:r>
            <a:r>
              <a:rPr lang="en-US" sz="2400" dirty="0"/>
              <a:t>(86950).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0723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Microbiology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for the following procedures:</a:t>
            </a:r>
          </a:p>
          <a:p>
            <a:pPr lvl="1"/>
            <a:r>
              <a:rPr lang="en-US" dirty="0"/>
              <a:t>Bacteriology</a:t>
            </a:r>
          </a:p>
          <a:p>
            <a:pPr lvl="1"/>
            <a:r>
              <a:rPr lang="en-US" dirty="0"/>
              <a:t>Mycology</a:t>
            </a:r>
          </a:p>
          <a:p>
            <a:pPr lvl="1"/>
            <a:r>
              <a:rPr lang="en-US" dirty="0"/>
              <a:t>Parasitology</a:t>
            </a:r>
          </a:p>
          <a:p>
            <a:pPr lvl="1"/>
            <a:r>
              <a:rPr lang="en-US" dirty="0" smtClean="0"/>
              <a:t>Virology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114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Anatomic Pathology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for </a:t>
            </a:r>
            <a:r>
              <a:rPr lang="en-US" i="1" dirty="0"/>
              <a:t>postmortem examination,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which is also called:</a:t>
            </a:r>
          </a:p>
          <a:p>
            <a:pPr lvl="1"/>
            <a:r>
              <a:rPr lang="en-US" i="1" dirty="0"/>
              <a:t>Autopsy</a:t>
            </a:r>
          </a:p>
          <a:p>
            <a:pPr lvl="1"/>
            <a:r>
              <a:rPr lang="en-US" i="1" dirty="0" smtClean="0"/>
              <a:t>Necropsy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1004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Appendices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I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—Removed from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coding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manual</a:t>
            </a:r>
            <a:endParaRPr lang="en-US" dirty="0">
              <a:latin typeface="Times" charset="0"/>
              <a:ea typeface="MS PGothic" charset="0"/>
              <a:cs typeface="Times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J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—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Electrodiagnostic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medicine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listing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of sensory, motor, and mixed nerves</a:t>
            </a:r>
          </a:p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</a:t>
            </a:r>
            <a:r>
              <a:rPr lang="en-US" i="1" dirty="0" smtClean="0">
                <a:latin typeface="Times" charset="0"/>
                <a:ea typeface="MS PGothic" charset="0"/>
                <a:cs typeface="Times" charset="0"/>
              </a:rPr>
              <a:t>K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—Products pending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FDA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approval</a:t>
            </a:r>
            <a:endParaRPr lang="en-US" dirty="0">
              <a:latin typeface="Times" charset="0"/>
              <a:ea typeface="MS PGothic" charset="0"/>
              <a:cs typeface="Times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637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Cytopathology and Cytogenetic Studies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8032" y="1844824"/>
            <a:ext cx="7772400" cy="4320480"/>
          </a:xfrm>
        </p:spPr>
        <p:txBody>
          <a:bodyPr/>
          <a:lstStyle/>
          <a:p>
            <a:r>
              <a:rPr lang="en-US" dirty="0"/>
              <a:t>Reported for:</a:t>
            </a:r>
          </a:p>
          <a:p>
            <a:pPr lvl="1"/>
            <a:r>
              <a:rPr lang="en-US" dirty="0"/>
              <a:t>Pathology screening tests </a:t>
            </a:r>
            <a:r>
              <a:rPr lang="en-US" dirty="0" smtClean="0"/>
              <a:t>(</a:t>
            </a:r>
            <a:r>
              <a:rPr lang="en-US" dirty="0"/>
              <a:t>cytopathology)</a:t>
            </a:r>
          </a:p>
          <a:p>
            <a:pPr lvl="1"/>
            <a:r>
              <a:rPr lang="en-US" dirty="0"/>
              <a:t>Tissue cultures and </a:t>
            </a:r>
            <a:r>
              <a:rPr lang="en-US" dirty="0" smtClean="0"/>
              <a:t>chromosome analysis studies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cytogenetic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8083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Surgical Pathology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when specimen(s) removed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</a:t>
            </a:r>
            <a:r>
              <a:rPr lang="en-US" dirty="0"/>
              <a:t>surgery require pathologic diagnosis</a:t>
            </a:r>
          </a:p>
          <a:p>
            <a:pPr>
              <a:spcBef>
                <a:spcPts val="1200"/>
              </a:spcBef>
            </a:pPr>
            <a:r>
              <a:rPr lang="en-US" dirty="0"/>
              <a:t>Organized according to level</a:t>
            </a:r>
          </a:p>
          <a:p>
            <a:pPr>
              <a:spcBef>
                <a:spcPts val="1200"/>
              </a:spcBef>
            </a:pPr>
            <a:r>
              <a:rPr lang="en-US" dirty="0"/>
              <a:t>Refer to codes 88300–88309 for </a:t>
            </a:r>
            <a:r>
              <a:rPr lang="en-US" dirty="0" smtClean="0"/>
              <a:t>descriptions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of levels and associated </a:t>
            </a:r>
            <a:r>
              <a:rPr lang="en-US" dirty="0" smtClean="0"/>
              <a:t>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6997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In Vivo Laboratory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Procedures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 </a:t>
            </a:r>
            <a:r>
              <a:rPr lang="en-US" i="1" dirty="0"/>
              <a:t>noninvasive </a:t>
            </a:r>
            <a:r>
              <a:rPr lang="en-US" dirty="0"/>
              <a:t>laboratory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procedures </a:t>
            </a:r>
            <a:r>
              <a:rPr lang="en-US" dirty="0"/>
              <a:t>that are performed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transcutaneously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Measurement is obtained by: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Pressing laboratory instrument against patient</a:t>
            </a:r>
            <a:r>
              <a:rPr lang="fr-FR" altLang="ja-JP" dirty="0"/>
              <a:t>’</a:t>
            </a:r>
            <a:r>
              <a:rPr lang="en-US" altLang="ja-JP" dirty="0"/>
              <a:t>s skin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Using visible and near-infrared optical bands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obtain </a:t>
            </a:r>
            <a:r>
              <a:rPr lang="en-US" dirty="0"/>
              <a:t>laboratory </a:t>
            </a:r>
            <a:r>
              <a:rPr lang="en-US" dirty="0" smtClean="0"/>
              <a:t>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2748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Other Procedures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for miscellaneous laboratory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procedures</a:t>
            </a:r>
            <a:r>
              <a:rPr lang="en-US" dirty="0"/>
              <a:t>, not elsewhere classified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CPT </a:t>
            </a:r>
            <a:r>
              <a:rPr lang="en-US" dirty="0"/>
              <a:t>Pathology and Laboratory 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1104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Reproductive Medicine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Procedures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for: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Oocyte or embryo procedures (coded for the female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partner</a:t>
            </a:r>
            <a:r>
              <a:rPr lang="en-US" dirty="0"/>
              <a:t>)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Procedures involving sperm alone (coded for the male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partner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r>
              <a:rPr lang="en-US" dirty="0"/>
              <a:t>Address coding needs in evolving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reproductive </a:t>
            </a:r>
            <a:r>
              <a:rPr lang="en-US" dirty="0"/>
              <a:t>medicine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3805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Medicine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Classifies </a:t>
            </a:r>
            <a:r>
              <a:rPr lang="en-US" i="1" dirty="0"/>
              <a:t>noninvasive </a:t>
            </a:r>
            <a:r>
              <a:rPr lang="en-US" dirty="0"/>
              <a:t>or </a:t>
            </a:r>
            <a:r>
              <a:rPr lang="en-US" i="1" dirty="0"/>
              <a:t>minimally </a:t>
            </a:r>
            <a:r>
              <a:rPr lang="en-US" i="1" dirty="0" smtClean="0"/>
              <a:t>invasive</a:t>
            </a:r>
            <a:br>
              <a:rPr lang="en-US" i="1" dirty="0" smtClean="0"/>
            </a:br>
            <a:r>
              <a:rPr lang="en-US" dirty="0" smtClean="0"/>
              <a:t>diagnostic </a:t>
            </a:r>
            <a:r>
              <a:rPr lang="en-US" dirty="0"/>
              <a:t>and therapeutic </a:t>
            </a:r>
            <a:r>
              <a:rPr lang="en-US" dirty="0" smtClean="0"/>
              <a:t>procedures</a:t>
            </a:r>
            <a:br>
              <a:rPr lang="en-US" dirty="0" smtClean="0"/>
            </a:br>
            <a:r>
              <a:rPr lang="en-US" dirty="0" smtClean="0"/>
              <a:t>and services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Noninvasive</a:t>
            </a:r>
            <a:r>
              <a:rPr lang="en-US" dirty="0"/>
              <a:t> procedures require no </a:t>
            </a:r>
            <a:r>
              <a:rPr lang="en-US" dirty="0" smtClean="0"/>
              <a:t>surgical incision or</a:t>
            </a:r>
            <a:br>
              <a:rPr lang="en-US" dirty="0" smtClean="0"/>
            </a:br>
            <a:r>
              <a:rPr lang="en-US" dirty="0" smtClean="0"/>
              <a:t>excision</a:t>
            </a:r>
            <a:r>
              <a:rPr lang="en-US" dirty="0"/>
              <a:t>, and they are not open </a:t>
            </a:r>
            <a:r>
              <a:rPr lang="en-US" dirty="0" smtClean="0"/>
              <a:t>procedures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Minimally invasive </a:t>
            </a:r>
            <a:r>
              <a:rPr lang="en-US" dirty="0"/>
              <a:t>procedures include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percutaneous </a:t>
            </a:r>
            <a:r>
              <a:rPr lang="en-US" dirty="0"/>
              <a:t>access.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6314206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Medicine Section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Includes </a:t>
            </a:r>
            <a:r>
              <a:rPr lang="en-US" dirty="0"/>
              <a:t>subsections that</a:t>
            </a:r>
            <a:r>
              <a:rPr lang="en-US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Classify </a:t>
            </a:r>
            <a:r>
              <a:rPr lang="en-US" dirty="0"/>
              <a:t>procedures and procedure-oriented </a:t>
            </a:r>
            <a:r>
              <a:rPr lang="en-US" dirty="0" smtClean="0"/>
              <a:t>services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Apply to various medical specialties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Apply to different types of health care </a:t>
            </a:r>
            <a:r>
              <a:rPr lang="en-US" dirty="0" smtClean="0"/>
              <a:t>providers</a:t>
            </a:r>
          </a:p>
        </p:txBody>
      </p:sp>
    </p:spTree>
    <p:extLst>
      <p:ext uri="{BB962C8B-B14F-4D97-AF65-F5344CB8AC3E}">
        <p14:creationId xmlns:p14="http://schemas.microsoft.com/office/powerpoint/2010/main" val="281908070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Immune Globulins, Serum or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Recombinant Products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 </a:t>
            </a:r>
            <a:r>
              <a:rPr lang="en-US" i="1" dirty="0"/>
              <a:t>supply of the immune globulin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product</a:t>
            </a:r>
            <a:r>
              <a:rPr lang="en-US" i="1" dirty="0"/>
              <a:t>, </a:t>
            </a:r>
            <a:r>
              <a:rPr lang="en-US" dirty="0"/>
              <a:t>including broad-spectrum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anti</a:t>
            </a:r>
            <a:r>
              <a:rPr lang="en-US" dirty="0"/>
              <a:t>-infective immune globulins, antitoxins,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other </a:t>
            </a:r>
            <a:r>
              <a:rPr lang="en-US" dirty="0" err="1"/>
              <a:t>isoantibodies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Administration of immune globulin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reported </a:t>
            </a:r>
            <a:r>
              <a:rPr lang="en-US" dirty="0"/>
              <a:t>separately with code from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Therapeutic</a:t>
            </a:r>
            <a:r>
              <a:rPr lang="en-US" i="1" dirty="0"/>
              <a:t>, Prophylactic, and Diagnostic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Injections </a:t>
            </a:r>
            <a:r>
              <a:rPr lang="en-US" i="1" dirty="0"/>
              <a:t>and Infusions </a:t>
            </a:r>
            <a:r>
              <a:rPr lang="en-US" dirty="0"/>
              <a:t>subsection.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959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Immunization Administration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for Vaccines/Toxoids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for: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Intradermal injections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Intramuscular injections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Percutaneous injections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Subcutaneous injections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Intranasal and/or oral </a:t>
            </a:r>
            <a:r>
              <a:rPr lang="en-US" dirty="0" smtClean="0"/>
              <a:t>administration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64805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Vaccines, Toxoids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to identify vaccine and/or toxoid </a:t>
            </a:r>
            <a:br>
              <a:rPr lang="en-US" dirty="0"/>
            </a:br>
            <a:r>
              <a:rPr lang="en-US" dirty="0"/>
              <a:t>product only</a:t>
            </a:r>
          </a:p>
          <a:p>
            <a:r>
              <a:rPr lang="en-US" dirty="0"/>
              <a:t>Reported in addition to immunization </a:t>
            </a:r>
            <a:br>
              <a:rPr lang="en-US" dirty="0"/>
            </a:br>
            <a:r>
              <a:rPr lang="en-US" dirty="0"/>
              <a:t>administration for vaccine and toxoid </a:t>
            </a:r>
            <a:r>
              <a:rPr lang="en-US" dirty="0" smtClean="0"/>
              <a:t>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9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Appendices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L—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List of vascular families</a:t>
            </a:r>
          </a:p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M—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Crosswalk of deleted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and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renumbered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codes</a:t>
            </a:r>
          </a:p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N—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Resequenced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codes</a:t>
            </a:r>
          </a:p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O—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Administrative codes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for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err="1" smtClean="0">
                <a:latin typeface="Times" charset="0"/>
                <a:ea typeface="MS PGothic" charset="0"/>
                <a:cs typeface="Times" charset="0"/>
              </a:rPr>
              <a:t>multianalyte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assays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735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Psychiatry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by psychiatrists, psychologists,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licensed </a:t>
            </a:r>
            <a:r>
              <a:rPr lang="en-US" dirty="0"/>
              <a:t>clinical social workers for </a:t>
            </a:r>
            <a:r>
              <a:rPr lang="en-US" dirty="0" smtClean="0"/>
              <a:t>provision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following to an </a:t>
            </a:r>
            <a:r>
              <a:rPr lang="en-US" dirty="0" smtClean="0"/>
              <a:t>individual</a:t>
            </a:r>
            <a:r>
              <a:rPr lang="en-US" dirty="0"/>
              <a:t>, family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group:</a:t>
            </a:r>
          </a:p>
          <a:p>
            <a:pPr lvl="1"/>
            <a:r>
              <a:rPr lang="en-US" dirty="0"/>
              <a:t>Psychiatric diagnostic services</a:t>
            </a:r>
          </a:p>
          <a:p>
            <a:pPr lvl="1"/>
            <a:r>
              <a:rPr lang="en-US" dirty="0"/>
              <a:t>Psychotherapy</a:t>
            </a:r>
          </a:p>
          <a:p>
            <a:pPr lvl="1"/>
            <a:r>
              <a:rPr lang="en-US" dirty="0"/>
              <a:t>Other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2734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Biofeedback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for biofeedback services:</a:t>
            </a:r>
          </a:p>
          <a:p>
            <a:pPr lvl="1"/>
            <a:r>
              <a:rPr lang="en-US" dirty="0"/>
              <a:t>Review of the patient’s history</a:t>
            </a:r>
          </a:p>
          <a:p>
            <a:pPr lvl="1"/>
            <a:r>
              <a:rPr lang="en-US" dirty="0"/>
              <a:t>Preparation of biofeedback equipment</a:t>
            </a:r>
          </a:p>
          <a:p>
            <a:pPr lvl="1"/>
            <a:r>
              <a:rPr lang="en-US" dirty="0"/>
              <a:t>Placement of electrodes on patient</a:t>
            </a:r>
          </a:p>
          <a:p>
            <a:pPr lvl="1"/>
            <a:r>
              <a:rPr lang="en-US" dirty="0"/>
              <a:t>Reading and interpreting responses</a:t>
            </a:r>
          </a:p>
          <a:p>
            <a:pPr lvl="1"/>
            <a:r>
              <a:rPr lang="en-US" dirty="0"/>
              <a:t>Monitoring the patient</a:t>
            </a:r>
          </a:p>
          <a:p>
            <a:pPr lvl="1"/>
            <a:r>
              <a:rPr lang="en-US" dirty="0"/>
              <a:t>Control of muscle responses</a:t>
            </a:r>
          </a:p>
          <a:p>
            <a:r>
              <a:rPr lang="en-US" i="1" dirty="0"/>
              <a:t>Biofeedback</a:t>
            </a:r>
            <a:r>
              <a:rPr lang="en-US" dirty="0"/>
              <a:t>—technique that trains </a:t>
            </a:r>
            <a:r>
              <a:rPr lang="en-US" dirty="0" smtClean="0"/>
              <a:t>patients to</a:t>
            </a:r>
            <a:br>
              <a:rPr lang="en-US" dirty="0" smtClean="0"/>
            </a:br>
            <a:r>
              <a:rPr lang="en-US" dirty="0" smtClean="0"/>
              <a:t>gain </a:t>
            </a:r>
            <a:r>
              <a:rPr lang="en-US" dirty="0"/>
              <a:t>control over autonomic </a:t>
            </a:r>
            <a:r>
              <a:rPr lang="en-US" dirty="0" smtClean="0"/>
              <a:t>body </a:t>
            </a:r>
            <a:r>
              <a:rPr lang="en-US" dirty="0"/>
              <a:t>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196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Dialysis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for:</a:t>
            </a:r>
          </a:p>
          <a:p>
            <a:pPr lvl="1"/>
            <a:r>
              <a:rPr lang="en-US" dirty="0"/>
              <a:t>Hemodialysis</a:t>
            </a:r>
          </a:p>
          <a:p>
            <a:pPr lvl="1"/>
            <a:r>
              <a:rPr lang="en-US" dirty="0"/>
              <a:t>Miscellaneous dialysis procedures</a:t>
            </a:r>
          </a:p>
          <a:p>
            <a:pPr lvl="1"/>
            <a:r>
              <a:rPr lang="en-US" dirty="0"/>
              <a:t>End-stage renal disease services</a:t>
            </a:r>
          </a:p>
          <a:p>
            <a:pPr lvl="1"/>
            <a:r>
              <a:rPr lang="en-US" dirty="0"/>
              <a:t>Other dialysis procedures</a:t>
            </a:r>
          </a:p>
        </p:txBody>
      </p:sp>
    </p:spTree>
    <p:extLst>
      <p:ext uri="{BB962C8B-B14F-4D97-AF65-F5344CB8AC3E}">
        <p14:creationId xmlns:p14="http://schemas.microsoft.com/office/powerpoint/2010/main" val="20307513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Gastroenterology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for:</a:t>
            </a:r>
          </a:p>
          <a:p>
            <a:pPr lvl="1"/>
            <a:r>
              <a:rPr lang="en-US" dirty="0"/>
              <a:t>Gastric physiology services</a:t>
            </a:r>
          </a:p>
          <a:p>
            <a:pPr lvl="1"/>
            <a:r>
              <a:rPr lang="en-US" dirty="0"/>
              <a:t>Other </a:t>
            </a:r>
            <a:r>
              <a:rPr lang="en-US" dirty="0" smtClean="0"/>
              <a:t>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4192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Ophthalmology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for:</a:t>
            </a:r>
          </a:p>
          <a:p>
            <a:pPr lvl="1"/>
            <a:r>
              <a:rPr lang="en-US" dirty="0"/>
              <a:t>General ophthalmological services</a:t>
            </a:r>
          </a:p>
          <a:p>
            <a:pPr lvl="1"/>
            <a:r>
              <a:rPr lang="en-US" dirty="0"/>
              <a:t>Special ophthalmological services</a:t>
            </a:r>
          </a:p>
          <a:p>
            <a:pPr lvl="1"/>
            <a:r>
              <a:rPr lang="en-US" dirty="0"/>
              <a:t>Contact lens services</a:t>
            </a:r>
          </a:p>
          <a:p>
            <a:pPr lvl="1"/>
            <a:r>
              <a:rPr lang="en-US" dirty="0"/>
              <a:t>Spectacle services (including prosthesis </a:t>
            </a:r>
            <a:r>
              <a:rPr lang="en-US" dirty="0" smtClean="0"/>
              <a:t>for </a:t>
            </a:r>
            <a:r>
              <a:rPr lang="en-US" dirty="0" err="1"/>
              <a:t>aphakia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8497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Special 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Otorhinolaryngologic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Services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for:</a:t>
            </a:r>
          </a:p>
          <a:p>
            <a:pPr lvl="1"/>
            <a:r>
              <a:rPr lang="en-US" dirty="0"/>
              <a:t>Vestibular function tests without electrical recording</a:t>
            </a:r>
          </a:p>
          <a:p>
            <a:pPr lvl="1"/>
            <a:r>
              <a:rPr lang="en-US" dirty="0"/>
              <a:t>Vestibular function tests with recording</a:t>
            </a:r>
          </a:p>
          <a:p>
            <a:pPr lvl="1"/>
            <a:r>
              <a:rPr lang="en-US" dirty="0" err="1"/>
              <a:t>Audiologic</a:t>
            </a:r>
            <a:r>
              <a:rPr lang="en-US" dirty="0"/>
              <a:t> function tests</a:t>
            </a:r>
          </a:p>
          <a:p>
            <a:pPr lvl="1"/>
            <a:r>
              <a:rPr lang="en-US" dirty="0"/>
              <a:t>Evaluative and therapeutic services</a:t>
            </a:r>
          </a:p>
          <a:p>
            <a:pPr lvl="1"/>
            <a:r>
              <a:rPr lang="en-US" dirty="0"/>
              <a:t>Special diagnostic procedures</a:t>
            </a:r>
          </a:p>
          <a:p>
            <a:pPr lvl="1"/>
            <a:r>
              <a:rPr lang="en-US" dirty="0"/>
              <a:t>Other procedures</a:t>
            </a:r>
          </a:p>
          <a:p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30120062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Special 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Otorhinolaryngologic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Services Subsection </a:t>
            </a:r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sz="3200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278688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When </a:t>
            </a:r>
            <a:r>
              <a:rPr lang="en-US" dirty="0" err="1"/>
              <a:t>otorhinolaryngologic</a:t>
            </a:r>
            <a:r>
              <a:rPr lang="en-US" dirty="0"/>
              <a:t> services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performed </a:t>
            </a:r>
            <a:r>
              <a:rPr lang="en-US" dirty="0"/>
              <a:t>during E/M service, do </a:t>
            </a:r>
            <a:r>
              <a:rPr lang="en-US" i="1" dirty="0"/>
              <a:t>not </a:t>
            </a:r>
            <a:r>
              <a:rPr lang="en-US" dirty="0"/>
              <a:t>report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component </a:t>
            </a:r>
            <a:r>
              <a:rPr lang="en-US" dirty="0"/>
              <a:t>procedure separately (e.g.,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otoscopy</a:t>
            </a:r>
            <a:r>
              <a:rPr lang="en-US" dirty="0"/>
              <a:t>).</a:t>
            </a:r>
          </a:p>
          <a:p>
            <a:pPr>
              <a:spcBef>
                <a:spcPts val="1200"/>
              </a:spcBef>
            </a:pPr>
            <a:r>
              <a:rPr lang="en-US" dirty="0"/>
              <a:t>However, special </a:t>
            </a:r>
            <a:r>
              <a:rPr lang="en-US" dirty="0" err="1"/>
              <a:t>otorhinolaryngologic</a:t>
            </a:r>
            <a:r>
              <a:rPr lang="en-US" dirty="0"/>
              <a:t> </a:t>
            </a:r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92502–92700) </a:t>
            </a:r>
            <a:r>
              <a:rPr lang="en-US" i="1" dirty="0"/>
              <a:t>not </a:t>
            </a:r>
            <a:r>
              <a:rPr lang="en-US" dirty="0" smtClean="0"/>
              <a:t>typically included </a:t>
            </a:r>
            <a:r>
              <a:rPr lang="en-US" dirty="0"/>
              <a:t>in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comprehensive </a:t>
            </a:r>
            <a:r>
              <a:rPr lang="en-US" dirty="0" err="1" smtClean="0"/>
              <a:t>otorhinolaryngologic</a:t>
            </a:r>
            <a:r>
              <a:rPr lang="en-US" dirty="0" smtClean="0"/>
              <a:t> evaluation</a:t>
            </a:r>
            <a:br>
              <a:rPr lang="en-US" dirty="0" smtClean="0"/>
            </a:br>
            <a:r>
              <a:rPr lang="en-US" i="1" dirty="0" smtClean="0"/>
              <a:t>are </a:t>
            </a:r>
            <a:r>
              <a:rPr lang="en-US" dirty="0" smtClean="0"/>
              <a:t>reported </a:t>
            </a:r>
            <a:r>
              <a:rPr lang="en-US" dirty="0"/>
              <a:t>separately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4786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Cardiovascular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52763"/>
            <a:ext cx="7772400" cy="43204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Reported for:</a:t>
            </a:r>
          </a:p>
          <a:p>
            <a:pPr lvl="1">
              <a:lnSpc>
                <a:spcPct val="88000"/>
              </a:lnSpc>
            </a:pPr>
            <a:r>
              <a:rPr lang="en-US" dirty="0"/>
              <a:t>Therapeutic services and procedures</a:t>
            </a:r>
          </a:p>
          <a:p>
            <a:pPr lvl="1">
              <a:lnSpc>
                <a:spcPct val="88000"/>
              </a:lnSpc>
            </a:pPr>
            <a:r>
              <a:rPr lang="en-US" dirty="0" err="1"/>
              <a:t>Cardiography</a:t>
            </a:r>
            <a:endParaRPr lang="en-US" dirty="0"/>
          </a:p>
          <a:p>
            <a:pPr lvl="1">
              <a:lnSpc>
                <a:spcPct val="88000"/>
              </a:lnSpc>
            </a:pPr>
            <a:r>
              <a:rPr lang="en-US" dirty="0"/>
              <a:t>Cardiovascular monitoring services</a:t>
            </a:r>
          </a:p>
          <a:p>
            <a:pPr lvl="1">
              <a:lnSpc>
                <a:spcPct val="88000"/>
              </a:lnSpc>
            </a:pPr>
            <a:r>
              <a:rPr lang="en-US" dirty="0"/>
              <a:t>Implantable and wearable cardiac device evaluations</a:t>
            </a:r>
          </a:p>
          <a:p>
            <a:pPr lvl="1">
              <a:lnSpc>
                <a:spcPct val="88000"/>
              </a:lnSpc>
            </a:pPr>
            <a:r>
              <a:rPr lang="en-US" dirty="0"/>
              <a:t>Echocardiography</a:t>
            </a:r>
          </a:p>
          <a:p>
            <a:pPr lvl="1">
              <a:lnSpc>
                <a:spcPct val="88000"/>
              </a:lnSpc>
            </a:pPr>
            <a:r>
              <a:rPr lang="en-US" dirty="0"/>
              <a:t>Cardiac catheterization</a:t>
            </a:r>
          </a:p>
          <a:p>
            <a:pPr lvl="1">
              <a:lnSpc>
                <a:spcPct val="88000"/>
              </a:lnSpc>
            </a:pPr>
            <a:r>
              <a:rPr lang="en-US" dirty="0" err="1"/>
              <a:t>Intracardiac</a:t>
            </a:r>
            <a:r>
              <a:rPr lang="en-US" dirty="0"/>
              <a:t> electrophysiological procedures/studies</a:t>
            </a:r>
          </a:p>
          <a:p>
            <a:pPr lvl="1">
              <a:lnSpc>
                <a:spcPct val="88000"/>
              </a:lnSpc>
            </a:pPr>
            <a:r>
              <a:rPr lang="en-US" dirty="0"/>
              <a:t>Peripheral arterial disease rehabilitation</a:t>
            </a:r>
          </a:p>
          <a:p>
            <a:pPr lvl="1">
              <a:lnSpc>
                <a:spcPct val="88000"/>
              </a:lnSpc>
            </a:pPr>
            <a:r>
              <a:rPr lang="en-US" dirty="0"/>
              <a:t>Noninvasive physiologic studies and procedures</a:t>
            </a:r>
          </a:p>
          <a:p>
            <a:pPr lvl="1">
              <a:lnSpc>
                <a:spcPct val="88000"/>
              </a:lnSpc>
            </a:pPr>
            <a:r>
              <a:rPr lang="en-US" dirty="0"/>
              <a:t>Other vascular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811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Noninvasive Vascular Diagnostic Studies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Cerebrovascular arterial studies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Extremity arterial and venous studies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Visceral and penile vascular studies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Extremity arterial-venous studies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Noninvasive vascular diagnostic studies</a:t>
            </a:r>
          </a:p>
          <a:p>
            <a:pPr lvl="2">
              <a:spcBef>
                <a:spcPts val="600"/>
              </a:spcBef>
            </a:pPr>
            <a:r>
              <a:rPr lang="en-US" i="1" dirty="0"/>
              <a:t>EXAMPLE</a:t>
            </a:r>
            <a:r>
              <a:rPr lang="en-US" dirty="0"/>
              <a:t>: Duplex scan, which measures a </a:t>
            </a:r>
            <a:r>
              <a:rPr lang="en-US" dirty="0" smtClean="0"/>
              <a:t>vessel</a:t>
            </a:r>
            <a:r>
              <a:rPr lang="fr-FR" altLang="ja-JP" dirty="0" smtClean="0"/>
              <a:t>’</a:t>
            </a:r>
            <a:r>
              <a:rPr lang="en-US" altLang="ja-JP" dirty="0" smtClean="0"/>
              <a:t>s </a:t>
            </a:r>
            <a:r>
              <a:rPr lang="en-US" altLang="ja-JP" dirty="0"/>
              <a:t>blood </a:t>
            </a:r>
            <a:r>
              <a:rPr lang="en-US" altLang="ja-JP" dirty="0" smtClean="0"/>
              <a:t>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03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Pulmonary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Ventilator management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Pulmonary diagnostic testing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Pulmonary </a:t>
            </a:r>
            <a:r>
              <a:rPr lang="en-US" dirty="0" smtClean="0"/>
              <a:t>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1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Symbols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0141"/>
              </p:ext>
            </p:extLst>
          </p:nvPr>
        </p:nvGraphicFramePr>
        <p:xfrm>
          <a:off x="827088" y="1196752"/>
          <a:ext cx="7632700" cy="4554541"/>
        </p:xfrm>
        <a:graphic>
          <a:graphicData uri="http://schemas.openxmlformats.org/drawingml/2006/table">
            <a:tbl>
              <a:tblPr/>
              <a:tblGrid>
                <a:gridCol w="1223962"/>
                <a:gridCol w="6408738"/>
              </a:tblGrid>
              <a:tr h="23971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●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New code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9AFF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▲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Revised code description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  <a:sym typeface="Webdings" charset="0"/>
                        </a:rPr>
                        <a:t>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Revised guidelines and notes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510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;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Used to save space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Some descriptions are not printed in entirety next to code.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Entry is indented.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Coders refer to common portion of code description located before semicolon.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  <a:sym typeface="Wingdings 2" charset="0"/>
                        </a:rPr>
                        <a:t>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Add-on code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  <a:sym typeface="Webdings" charset="0"/>
                        </a:rPr>
                        <a:t>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Exempt from modifier -51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83029629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Allergy and Clinical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Immunology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Allergy testing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Ingestion challenge testing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Allergen </a:t>
            </a:r>
            <a:r>
              <a:rPr lang="en-US" dirty="0" smtClean="0"/>
              <a:t>immunotherapy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457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Endocrinology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Subcutaneous placement of a sensor for continual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glucose </a:t>
            </a:r>
            <a:r>
              <a:rPr lang="en-US" dirty="0"/>
              <a:t>(blood sugar) monitoring (up to 72 hours)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Physician interpretation and report of results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3433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Neurology and Neuromuscular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Procedures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 services that do </a:t>
            </a:r>
            <a:r>
              <a:rPr lang="en-US" i="1" dirty="0"/>
              <a:t>not </a:t>
            </a:r>
            <a:r>
              <a:rPr lang="en-US" dirty="0"/>
              <a:t>require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surgical </a:t>
            </a:r>
            <a:r>
              <a:rPr lang="en-US" dirty="0"/>
              <a:t>procedures, including: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Neurology diagnostic and therapeutic services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Neuromuscular diagnostic and therapeutic services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do </a:t>
            </a:r>
            <a:r>
              <a:rPr lang="en-US" i="1" dirty="0"/>
              <a:t>not </a:t>
            </a:r>
            <a:r>
              <a:rPr lang="en-US" dirty="0"/>
              <a:t>require surgical procedures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i="1" dirty="0"/>
              <a:t>EXAMPLES</a:t>
            </a:r>
            <a:r>
              <a:rPr lang="en-US" dirty="0"/>
              <a:t>: sleep testing, EEG, EMG, motion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9731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Medical Genetics and Genetic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Counseling Services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 counseling of an individual,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couple</a:t>
            </a:r>
            <a:r>
              <a:rPr lang="en-US" dirty="0"/>
              <a:t>, or family to: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Investigate family genetic history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Assess risks associated with genetic defects in </a:t>
            </a:r>
            <a:r>
              <a:rPr lang="en-US" dirty="0" smtClean="0"/>
              <a:t>offspring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193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Central Nervous System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Assessments/Tests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 tests performed to measure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cognitive </a:t>
            </a:r>
            <a:r>
              <a:rPr lang="en-US" dirty="0"/>
              <a:t>function of central nervous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system</a:t>
            </a:r>
            <a:r>
              <a:rPr lang="en-US" dirty="0"/>
              <a:t>, including: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Cognitive processes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Visual motor responses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Abstractive 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2852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Health and Behavior Assessment/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Intervention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 tests that identify elements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involved </a:t>
            </a:r>
            <a:r>
              <a:rPr lang="en-US" dirty="0"/>
              <a:t>in prevention, treatment,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management </a:t>
            </a:r>
            <a:r>
              <a:rPr lang="en-US" dirty="0"/>
              <a:t>of physical health problems: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Psychological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Behavioral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Emotional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Cognitive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Social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2104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3360"/>
            <a:ext cx="8352928" cy="2335560"/>
          </a:xfrm>
        </p:spPr>
        <p:txBody>
          <a:bodyPr/>
          <a:lstStyle/>
          <a:p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Hydration, Therapeutic, Prophylactic, </a:t>
            </a:r>
            <a:r>
              <a:rPr lang="en-US" sz="3200" dirty="0" smtClean="0">
                <a:latin typeface="Times" charset="0"/>
                <a:ea typeface="MS PGothic" charset="0"/>
                <a:cs typeface="Times" charset="0"/>
              </a:rPr>
              <a:t>Diagnostic Injections </a:t>
            </a:r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and Infusions, and Chemotherapy and Other Highly Complex Drug or Highly </a:t>
            </a:r>
            <a:r>
              <a:rPr lang="en-US" sz="3200" dirty="0" smtClean="0">
                <a:latin typeface="Times" charset="0"/>
                <a:ea typeface="MS PGothic" charset="0"/>
                <a:cs typeface="Times" charset="0"/>
              </a:rPr>
              <a:t>Complex Biologic </a:t>
            </a:r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Agent Administration Subsection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15207"/>
            <a:ext cx="7772400" cy="3246041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/>
              <a:t>Reported for hydration IV infusion </a:t>
            </a:r>
            <a:r>
              <a:rPr lang="en-US" sz="3000" dirty="0" smtClean="0"/>
              <a:t>that</a:t>
            </a:r>
            <a:br>
              <a:rPr lang="en-US" sz="3000" dirty="0" smtClean="0"/>
            </a:br>
            <a:r>
              <a:rPr lang="en-US" sz="3000" dirty="0" smtClean="0"/>
              <a:t>consists </a:t>
            </a:r>
            <a:r>
              <a:rPr lang="en-US" sz="3000" dirty="0"/>
              <a:t>of </a:t>
            </a:r>
            <a:r>
              <a:rPr lang="en-US" sz="3000" dirty="0" smtClean="0"/>
              <a:t>prepackaged </a:t>
            </a:r>
            <a:r>
              <a:rPr lang="en-US" sz="3000" dirty="0"/>
              <a:t>fluid and </a:t>
            </a:r>
            <a:r>
              <a:rPr lang="en-US" sz="3000" dirty="0" smtClean="0"/>
              <a:t>electrolytes</a:t>
            </a:r>
            <a:br>
              <a:rPr lang="en-US" sz="3000" dirty="0" smtClean="0"/>
            </a:br>
            <a:r>
              <a:rPr lang="en-US" sz="3000" dirty="0" smtClean="0"/>
              <a:t>(</a:t>
            </a:r>
            <a:r>
              <a:rPr lang="en-US" sz="3000" dirty="0"/>
              <a:t>but no drugs or </a:t>
            </a:r>
            <a:r>
              <a:rPr lang="en-US" sz="3000" dirty="0" smtClean="0"/>
              <a:t>other </a:t>
            </a:r>
            <a:r>
              <a:rPr lang="en-US" sz="3000" dirty="0"/>
              <a:t>substances), including: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Administration of local anesthesia</a:t>
            </a:r>
          </a:p>
          <a:p>
            <a:pPr lvl="1">
              <a:lnSpc>
                <a:spcPct val="95000"/>
              </a:lnSpc>
              <a:buFont typeface="Times New Roman" charset="0"/>
              <a:buChar char="‒"/>
            </a:pPr>
            <a:r>
              <a:rPr lang="en-US" dirty="0"/>
              <a:t>Intravenous (IV) insertion</a:t>
            </a:r>
          </a:p>
          <a:p>
            <a:pPr lvl="1">
              <a:lnSpc>
                <a:spcPct val="95000"/>
              </a:lnSpc>
              <a:buFont typeface="Times New Roman" charset="0"/>
              <a:buChar char="‒"/>
            </a:pPr>
            <a:r>
              <a:rPr lang="en-US" dirty="0"/>
              <a:t>Access to catheter, IV, or port</a:t>
            </a:r>
          </a:p>
          <a:p>
            <a:pPr lvl="1">
              <a:lnSpc>
                <a:spcPct val="95000"/>
              </a:lnSpc>
              <a:buFont typeface="Times New Roman" charset="0"/>
              <a:buChar char="‒"/>
            </a:pPr>
            <a:r>
              <a:rPr lang="en-US" dirty="0"/>
              <a:t>Routine syringe, tubing, and other supplies</a:t>
            </a:r>
          </a:p>
          <a:p>
            <a:pPr lvl="1">
              <a:lnSpc>
                <a:spcPct val="95000"/>
              </a:lnSpc>
              <a:buFont typeface="Times New Roman" charset="0"/>
              <a:buChar char="‒"/>
            </a:pPr>
            <a:r>
              <a:rPr lang="en-US" dirty="0"/>
              <a:t>Flushing performed upon completion of </a:t>
            </a:r>
            <a:r>
              <a:rPr lang="en-US" dirty="0" smtClean="0"/>
              <a:t>infusion</a:t>
            </a: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84007903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3360"/>
            <a:ext cx="8352928" cy="2335560"/>
          </a:xfrm>
        </p:spPr>
        <p:txBody>
          <a:bodyPr/>
          <a:lstStyle/>
          <a:p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Hydration, Therapeutic, Prophylactic, </a:t>
            </a:r>
            <a:r>
              <a:rPr lang="en-US" sz="3200" dirty="0" smtClean="0">
                <a:latin typeface="Times" charset="0"/>
                <a:ea typeface="MS PGothic" charset="0"/>
                <a:cs typeface="Times" charset="0"/>
              </a:rPr>
              <a:t>Diagnostic Injections </a:t>
            </a:r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and Infusions, and Chemotherapy and Other Highly Complex Drug or Highly </a:t>
            </a:r>
            <a:r>
              <a:rPr lang="en-US" sz="3200" dirty="0" smtClean="0">
                <a:latin typeface="Times" charset="0"/>
                <a:ea typeface="MS PGothic" charset="0"/>
                <a:cs typeface="Times" charset="0"/>
              </a:rPr>
              <a:t>Complex Biologic </a:t>
            </a:r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Agent Administration Subsection</a:t>
            </a:r>
            <a:br>
              <a:rPr lang="en-US" sz="3200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3239"/>
            <a:ext cx="7772400" cy="324604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dirty="0"/>
              <a:t>Reported for administration of chemotherapeutic </a:t>
            </a:r>
            <a:br>
              <a:rPr lang="en-US" sz="3000" dirty="0"/>
            </a:br>
            <a:r>
              <a:rPr lang="en-US" sz="3000" dirty="0"/>
              <a:t>agents by multiple routes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Can be reported with E/M service on same day </a:t>
            </a:r>
            <a:br>
              <a:rPr lang="en-US" sz="3000" dirty="0"/>
            </a:br>
            <a:r>
              <a:rPr lang="en-US" sz="3000" dirty="0"/>
              <a:t>as chemotherapy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70551812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3360"/>
            <a:ext cx="8352928" cy="2335560"/>
          </a:xfrm>
        </p:spPr>
        <p:txBody>
          <a:bodyPr/>
          <a:lstStyle/>
          <a:p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Hydration, Therapeutic, Prophylactic, </a:t>
            </a:r>
            <a:r>
              <a:rPr lang="en-US" sz="3200" dirty="0" smtClean="0">
                <a:latin typeface="Times" charset="0"/>
                <a:ea typeface="MS PGothic" charset="0"/>
                <a:cs typeface="Times" charset="0"/>
              </a:rPr>
              <a:t>Diagnostic Injections </a:t>
            </a:r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and Infusions, and Chemotherapy and Other Highly Complex Drug or Highly </a:t>
            </a:r>
            <a:r>
              <a:rPr lang="en-US" sz="3200" dirty="0" smtClean="0">
                <a:latin typeface="Times" charset="0"/>
                <a:ea typeface="MS PGothic" charset="0"/>
                <a:cs typeface="Times" charset="0"/>
              </a:rPr>
              <a:t>Complex Biologic </a:t>
            </a:r>
            <a:r>
              <a:rPr lang="en-US" sz="3200" dirty="0">
                <a:latin typeface="Times" charset="0"/>
                <a:ea typeface="MS PGothic" charset="0"/>
                <a:cs typeface="Times" charset="0"/>
              </a:rPr>
              <a:t>Agent Administration Subsection</a:t>
            </a:r>
            <a:br>
              <a:rPr lang="en-US" sz="3200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3239"/>
            <a:ext cx="7772400" cy="324604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i="1" dirty="0"/>
              <a:t>Chemotherapy</a:t>
            </a:r>
            <a:r>
              <a:rPr lang="en-US" sz="3000" dirty="0"/>
              <a:t>—drugs that destroy cancer </a:t>
            </a:r>
            <a:r>
              <a:rPr lang="en-US" sz="3000" dirty="0" smtClean="0"/>
              <a:t>cells,</a:t>
            </a:r>
            <a:br>
              <a:rPr lang="en-US" sz="3000" dirty="0" smtClean="0"/>
            </a:br>
            <a:r>
              <a:rPr lang="en-US" sz="3000" dirty="0" smtClean="0"/>
              <a:t>slow </a:t>
            </a:r>
            <a:r>
              <a:rPr lang="en-US" sz="3000" dirty="0"/>
              <a:t>growth of cancer cells, keep </a:t>
            </a:r>
            <a:r>
              <a:rPr lang="en-US" sz="3000" dirty="0" smtClean="0"/>
              <a:t>cancer from</a:t>
            </a:r>
            <a:br>
              <a:rPr lang="en-US" sz="3000" dirty="0" smtClean="0"/>
            </a:br>
            <a:r>
              <a:rPr lang="en-US" sz="3000" dirty="0" smtClean="0"/>
              <a:t>spreading </a:t>
            </a:r>
            <a:r>
              <a:rPr lang="en-US" sz="3000" dirty="0"/>
              <a:t>to other parts of </a:t>
            </a:r>
            <a:r>
              <a:rPr lang="en-US" sz="3000" dirty="0" smtClean="0"/>
              <a:t>body</a:t>
            </a:r>
            <a:r>
              <a:rPr lang="en-US" sz="3000" dirty="0"/>
              <a:t>, and </a:t>
            </a:r>
            <a:r>
              <a:rPr lang="en-US" sz="3000" dirty="0" smtClean="0"/>
              <a:t>prevent</a:t>
            </a:r>
            <a:br>
              <a:rPr lang="en-US" sz="3000" dirty="0" smtClean="0"/>
            </a:br>
            <a:r>
              <a:rPr lang="en-US" sz="3000" dirty="0" smtClean="0"/>
              <a:t>recurrence </a:t>
            </a:r>
            <a:r>
              <a:rPr lang="en-US" sz="3000" dirty="0"/>
              <a:t>of cancer</a:t>
            </a:r>
          </a:p>
          <a:p>
            <a:pPr>
              <a:spcBef>
                <a:spcPts val="1200"/>
              </a:spcBef>
            </a:pPr>
            <a:r>
              <a:rPr lang="en-US" sz="3000" i="1" dirty="0"/>
              <a:t>Adjuvant chemotherapy</a:t>
            </a:r>
            <a:r>
              <a:rPr lang="en-US" sz="3000" dirty="0"/>
              <a:t>—chemotherapy </a:t>
            </a:r>
            <a:br>
              <a:rPr lang="en-US" sz="3000" dirty="0"/>
            </a:br>
            <a:r>
              <a:rPr lang="en-US" sz="3000" dirty="0"/>
              <a:t>administered in addition to other cancer </a:t>
            </a:r>
            <a:br>
              <a:rPr lang="en-US" sz="3000" dirty="0"/>
            </a:br>
            <a:r>
              <a:rPr lang="en-US" sz="3000" dirty="0"/>
              <a:t>treatments (e.g., surgery and radiation </a:t>
            </a:r>
            <a:r>
              <a:rPr lang="en-US" sz="3000" dirty="0" smtClean="0"/>
              <a:t>therapy</a:t>
            </a:r>
            <a:r>
              <a:rPr lang="en-US" sz="3000" dirty="0"/>
              <a:t>)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1417589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73360"/>
            <a:ext cx="8064896" cy="1327448"/>
          </a:xfrm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Photodynamic Therapy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Reported for the administration of light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therapy </a:t>
            </a:r>
            <a:r>
              <a:rPr lang="en-US" dirty="0"/>
              <a:t>to: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Destroy premalignant or malignant lesions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Ablate abnormal tissue using </a:t>
            </a:r>
            <a:r>
              <a:rPr lang="en-US" dirty="0" smtClean="0"/>
              <a:t>photosensitive drugs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2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Symbols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21834"/>
              </p:ext>
            </p:extLst>
          </p:nvPr>
        </p:nvGraphicFramePr>
        <p:xfrm>
          <a:off x="827088" y="1268760"/>
          <a:ext cx="7632700" cy="4795505"/>
        </p:xfrm>
        <a:graphic>
          <a:graphicData uri="http://schemas.openxmlformats.org/drawingml/2006/table">
            <a:tbl>
              <a:tblPr/>
              <a:tblGrid>
                <a:gridCol w="936625"/>
                <a:gridCol w="6696075"/>
              </a:tblGrid>
              <a:tr h="22066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  <a:sym typeface="Wingdings" charset="0"/>
                        </a:rPr>
                        <a:t>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Procedure includes moderate (conscious) sedation.</a:t>
                      </a:r>
                    </a:p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Moderate (conscious) sedation—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Administration of moderate sedation or analgesia, which results in drug-induced depression of consciousness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  <a:sym typeface="Webdings" charset="0"/>
                        </a:rPr>
                        <a:t>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FDA approval pending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  <a:sym typeface="Wingdings" charset="0"/>
                        </a:rPr>
                        <a:t>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Indicates a reinstated or recycled CPT code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  <a:sym typeface="Wingdings 3" charset="0"/>
                        </a:rPr>
                        <a:t>#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Resequenced codes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  <a:sym typeface="Wingdings" charset="0"/>
                        </a:rPr>
                        <a:t>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Refer to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CPT Assistant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or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 CPT Changes: An Insider</a:t>
                      </a:r>
                      <a:r>
                        <a:rPr kumimoji="0" lang="ja-JP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’</a:t>
                      </a:r>
                      <a:r>
                        <a:rPr kumimoji="0" lang="en-US" altLang="ja-JP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s View 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for guidance.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  <a:sym typeface="Wingdings" charset="0"/>
                        </a:rPr>
                        <a:t>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" charset="0"/>
                        <a:ea typeface="MS PGothic" charset="0"/>
                        <a:cs typeface="MS PGothic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Refer to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Clinical Examples in Radiology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  <a:ea typeface="MS PGothic" charset="0"/>
                          <a:cs typeface="MS PGothic" charset="0"/>
                        </a:rPr>
                        <a:t>for guidance.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08232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Special Dermatological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Procedures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dirty="0"/>
              <a:t>Reported for dermatology procedures </a:t>
            </a:r>
            <a:r>
              <a:rPr lang="en-US" dirty="0" smtClean="0"/>
              <a:t>that</a:t>
            </a:r>
            <a:br>
              <a:rPr lang="en-US" dirty="0" smtClean="0"/>
            </a:br>
            <a:r>
              <a:rPr lang="en-US" dirty="0" smtClean="0"/>
              <a:t>are typically </a:t>
            </a:r>
            <a:r>
              <a:rPr lang="en-US" dirty="0"/>
              <a:t>performed </a:t>
            </a:r>
            <a:r>
              <a:rPr lang="en-US" i="1" dirty="0"/>
              <a:t>in </a:t>
            </a:r>
            <a:r>
              <a:rPr lang="en-US" i="1" dirty="0" smtClean="0"/>
              <a:t>addition </a:t>
            </a:r>
            <a:r>
              <a:rPr lang="en-US" i="1" dirty="0"/>
              <a:t>to </a:t>
            </a:r>
            <a:r>
              <a:rPr lang="en-US" i="1" dirty="0" smtClean="0"/>
              <a:t>an</a:t>
            </a:r>
            <a:br>
              <a:rPr lang="en-US" i="1" dirty="0" smtClean="0"/>
            </a:br>
            <a:r>
              <a:rPr lang="en-US" i="1" dirty="0" smtClean="0"/>
              <a:t>appropriate </a:t>
            </a:r>
            <a:r>
              <a:rPr lang="en-US" i="1" dirty="0"/>
              <a:t>E/M </a:t>
            </a:r>
            <a:r>
              <a:rPr lang="en-US" i="1" dirty="0" smtClean="0"/>
              <a:t>service </a:t>
            </a:r>
            <a:r>
              <a:rPr lang="en-US" i="1" dirty="0"/>
              <a:t>code</a:t>
            </a:r>
            <a:endParaRPr lang="en-US" sz="2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5231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Physical Medicine and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Rehabilitation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for services that focus on the </a:t>
            </a:r>
            <a:br>
              <a:rPr lang="en-US" dirty="0"/>
            </a:br>
            <a:r>
              <a:rPr lang="en-US" dirty="0"/>
              <a:t>prevention, diagnosis, and treatment of </a:t>
            </a:r>
            <a:br>
              <a:rPr lang="en-US" dirty="0"/>
            </a:br>
            <a:r>
              <a:rPr lang="en-US" dirty="0"/>
              <a:t>disorders of the following systems, </a:t>
            </a:r>
            <a:r>
              <a:rPr lang="en-US" dirty="0" smtClean="0"/>
              <a:t>which</a:t>
            </a:r>
            <a:br>
              <a:rPr lang="en-US" dirty="0" smtClean="0"/>
            </a:br>
            <a:r>
              <a:rPr lang="en-US" dirty="0" smtClean="0"/>
              <a:t>may </a:t>
            </a:r>
            <a:r>
              <a:rPr lang="en-US" dirty="0"/>
              <a:t>produce temporary or </a:t>
            </a:r>
            <a:r>
              <a:rPr lang="en-US" dirty="0" smtClean="0"/>
              <a:t>permanent</a:t>
            </a:r>
            <a:br>
              <a:rPr lang="en-US" dirty="0" smtClean="0"/>
            </a:br>
            <a:r>
              <a:rPr lang="en-US" dirty="0" smtClean="0"/>
              <a:t>impairment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Musculoskeletal</a:t>
            </a:r>
          </a:p>
          <a:p>
            <a:pPr lvl="1"/>
            <a:r>
              <a:rPr lang="en-US" dirty="0"/>
              <a:t>Cardiovascular</a:t>
            </a:r>
          </a:p>
          <a:p>
            <a:pPr lvl="1"/>
            <a:r>
              <a:rPr lang="en-US" dirty="0"/>
              <a:t>Pulmonary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0405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Medical Nutrition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Therapy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for medical nutrition therapy, </a:t>
            </a:r>
            <a:br>
              <a:rPr lang="en-US" dirty="0"/>
            </a:br>
            <a:r>
              <a:rPr lang="en-US" dirty="0"/>
              <a:t>which is classified according to:</a:t>
            </a:r>
          </a:p>
          <a:p>
            <a:pPr lvl="1"/>
            <a:r>
              <a:rPr lang="en-US" dirty="0"/>
              <a:t>Type of assessment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or group therapy</a:t>
            </a:r>
          </a:p>
          <a:p>
            <a:pPr lvl="1"/>
            <a:r>
              <a:rPr lang="en-US" dirty="0"/>
              <a:t>Length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5457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Acupuncture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Reported for acupuncture treatment,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is classified:</a:t>
            </a:r>
            <a:endParaRPr lang="en-US" sz="2800" dirty="0"/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As face-to-face patient contact for </a:t>
            </a:r>
            <a:r>
              <a:rPr lang="en-US" dirty="0" smtClean="0"/>
              <a:t>15-minute increments</a:t>
            </a:r>
            <a:br>
              <a:rPr lang="en-US" dirty="0" smtClean="0"/>
            </a:br>
            <a:r>
              <a:rPr lang="en-US" dirty="0" smtClean="0"/>
              <a:t>of time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 smtClean="0"/>
              <a:t>According to whether electrical stimulation was provided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0497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Osteopathic Manipulative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Treatment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for manual treatment applied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 physician to eliminate or alleviate: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Somatic dysfunction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Related </a:t>
            </a:r>
            <a:r>
              <a:rPr lang="en-US" dirty="0" smtClean="0"/>
              <a:t>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8799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Chiropractic Manipulative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Treatment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for manual treatments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influence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Joint function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Neurophysiological </a:t>
            </a:r>
            <a:r>
              <a:rPr lang="en-US" dirty="0" smtClean="0"/>
              <a:t>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7912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Education and Training for Patient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Self-Management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for education and training services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provided </a:t>
            </a:r>
            <a:r>
              <a:rPr lang="en-US" dirty="0"/>
              <a:t>for patient self-management by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qualified</a:t>
            </a:r>
            <a:r>
              <a:rPr lang="en-US" dirty="0"/>
              <a:t>, </a:t>
            </a:r>
            <a:r>
              <a:rPr lang="en-US" dirty="0" err="1"/>
              <a:t>nonphysician</a:t>
            </a:r>
            <a:r>
              <a:rPr lang="en-US" dirty="0"/>
              <a:t> health care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professional </a:t>
            </a:r>
            <a:r>
              <a:rPr lang="en-US" dirty="0"/>
              <a:t>using a standard curriculum</a:t>
            </a:r>
          </a:p>
          <a:p>
            <a:pPr>
              <a:spcBef>
                <a:spcPts val="1200"/>
              </a:spcBef>
            </a:pPr>
            <a:r>
              <a:rPr lang="en-US" dirty="0"/>
              <a:t>Codes are classified according to length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/>
              <a:t>spent face-to-face with one or more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0251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Non-Face-to-Face 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Nonphysician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Services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for:</a:t>
            </a:r>
          </a:p>
          <a:p>
            <a:pPr lvl="1"/>
            <a:r>
              <a:rPr lang="en-US" dirty="0"/>
              <a:t>Telephone services provided to</a:t>
            </a:r>
          </a:p>
          <a:p>
            <a:pPr lvl="2"/>
            <a:r>
              <a:rPr lang="en-US" dirty="0"/>
              <a:t>Established patient</a:t>
            </a:r>
          </a:p>
          <a:p>
            <a:pPr lvl="2"/>
            <a:r>
              <a:rPr lang="en-US" dirty="0"/>
              <a:t>Parent</a:t>
            </a:r>
          </a:p>
          <a:p>
            <a:pPr lvl="2"/>
            <a:r>
              <a:rPr lang="en-US" dirty="0"/>
              <a:t>Guardian</a:t>
            </a:r>
          </a:p>
          <a:p>
            <a:pPr lvl="1"/>
            <a:r>
              <a:rPr lang="en-US" dirty="0"/>
              <a:t>Online medical evaluation</a:t>
            </a:r>
          </a:p>
        </p:txBody>
      </p:sp>
    </p:spTree>
    <p:extLst>
      <p:ext uri="{BB962C8B-B14F-4D97-AF65-F5344CB8AC3E}">
        <p14:creationId xmlns:p14="http://schemas.microsoft.com/office/powerpoint/2010/main" val="186082145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Special Services, Procedures,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and Reports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for special services, </a:t>
            </a:r>
            <a:r>
              <a:rPr lang="en-US" dirty="0" smtClean="0"/>
              <a:t>procedures,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reports</a:t>
            </a:r>
          </a:p>
          <a:p>
            <a:pPr>
              <a:spcBef>
                <a:spcPts val="1200"/>
              </a:spcBef>
            </a:pPr>
            <a:r>
              <a:rPr lang="en-US" i="1" dirty="0"/>
              <a:t>EXAMPLE</a:t>
            </a:r>
            <a:r>
              <a:rPr lang="en-US" dirty="0"/>
              <a:t>: conveyance of specimen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transfer </a:t>
            </a:r>
            <a:r>
              <a:rPr lang="en-US" dirty="0"/>
              <a:t>from physician</a:t>
            </a:r>
            <a:r>
              <a:rPr lang="fr-FR" altLang="ja-JP" dirty="0"/>
              <a:t>’</a:t>
            </a:r>
            <a:r>
              <a:rPr lang="en-US" altLang="ja-JP" dirty="0"/>
              <a:t>s office to </a:t>
            </a:r>
            <a:r>
              <a:rPr lang="en-US" altLang="ja-JP" dirty="0" smtClean="0"/>
              <a:t>laboratory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311378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Qualifying Circumstances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for Anesthesia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for situations that complicate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administration </a:t>
            </a:r>
            <a:r>
              <a:rPr lang="en-US" dirty="0"/>
              <a:t>of anesthesia </a:t>
            </a:r>
            <a:r>
              <a:rPr lang="en-US" dirty="0" smtClean="0"/>
              <a:t>services:</a:t>
            </a:r>
          </a:p>
          <a:p>
            <a:pPr lvl="1"/>
            <a:r>
              <a:rPr lang="en-US" dirty="0" smtClean="0"/>
              <a:t>Emergencies</a:t>
            </a:r>
            <a:endParaRPr lang="en-US" dirty="0"/>
          </a:p>
          <a:p>
            <a:pPr lvl="1"/>
            <a:r>
              <a:rPr lang="en-US" dirty="0" smtClean="0"/>
              <a:t>Extreme age</a:t>
            </a:r>
          </a:p>
          <a:p>
            <a:pPr lvl="1"/>
            <a:r>
              <a:rPr lang="en-US" dirty="0" smtClean="0"/>
              <a:t>Hypotension</a:t>
            </a:r>
            <a:endParaRPr lang="en-US" dirty="0"/>
          </a:p>
          <a:p>
            <a:pPr lvl="1"/>
            <a:r>
              <a:rPr lang="en-US" dirty="0" smtClean="0"/>
              <a:t>Hypothermia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Add-on codes, which are reported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addition </a:t>
            </a:r>
            <a:r>
              <a:rPr lang="en-US" dirty="0"/>
              <a:t>to code from Anesthesia </a:t>
            </a:r>
            <a:r>
              <a:rPr lang="en-US" dirty="0" smtClean="0"/>
              <a:t>section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5989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Sections, Subsections, Categories, and Subcategories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14" y="1844824"/>
            <a:ext cx="47771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42294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Moderate (Conscious)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Sedation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for drug-induced depression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consciousness </a:t>
            </a:r>
            <a:r>
              <a:rPr lang="en-US" dirty="0"/>
              <a:t>that requires no </a:t>
            </a:r>
            <a:r>
              <a:rPr lang="en-US" dirty="0" smtClean="0"/>
              <a:t>interventions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maintain airway </a:t>
            </a:r>
            <a:r>
              <a:rPr lang="en-US" dirty="0" smtClean="0"/>
              <a:t>patency or </a:t>
            </a:r>
            <a:r>
              <a:rPr lang="en-US" dirty="0"/>
              <a:t>ventilation</a:t>
            </a:r>
          </a:p>
          <a:p>
            <a:pPr>
              <a:spcBef>
                <a:spcPts val="1200"/>
              </a:spcBef>
            </a:pPr>
            <a:r>
              <a:rPr lang="en-US" dirty="0"/>
              <a:t>Does </a:t>
            </a:r>
            <a:r>
              <a:rPr lang="en-US" i="1" dirty="0"/>
              <a:t>not </a:t>
            </a:r>
            <a:r>
              <a:rPr lang="en-US" dirty="0"/>
              <a:t>include minimal sedation (e.g.,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anxiolysis</a:t>
            </a:r>
            <a:r>
              <a:rPr lang="en-US" dirty="0"/>
              <a:t>), deep sedation, or monitored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anesthesia </a:t>
            </a:r>
            <a:r>
              <a:rPr lang="en-US" dirty="0"/>
              <a:t>care (MAC)</a:t>
            </a:r>
          </a:p>
          <a:p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94334292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Moderate (Conscious)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Sedation Subsection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4320480"/>
          </a:xfrm>
        </p:spPr>
        <p:txBody>
          <a:bodyPr/>
          <a:lstStyle/>
          <a:p>
            <a:r>
              <a:rPr lang="en-US" dirty="0"/>
              <a:t>Subsection notes specify services that </a:t>
            </a:r>
            <a:r>
              <a:rPr lang="en-US" dirty="0" smtClean="0"/>
              <a:t>are</a:t>
            </a:r>
            <a:br>
              <a:rPr lang="en-US" dirty="0" smtClean="0"/>
            </a:br>
            <a:r>
              <a:rPr lang="en-US" dirty="0" smtClean="0"/>
              <a:t>included </a:t>
            </a:r>
            <a:r>
              <a:rPr lang="en-US" dirty="0"/>
              <a:t>in moderate (conscious) </a:t>
            </a:r>
            <a:r>
              <a:rPr lang="en-US" dirty="0" smtClean="0"/>
              <a:t>sedation</a:t>
            </a:r>
            <a:br>
              <a:rPr lang="en-US" dirty="0" smtClean="0"/>
            </a:br>
            <a:r>
              <a:rPr lang="en-US" dirty="0" smtClean="0"/>
              <a:t>codes</a:t>
            </a:r>
            <a:r>
              <a:rPr lang="en-US" dirty="0"/>
              <a:t>, </a:t>
            </a:r>
            <a:r>
              <a:rPr lang="en-US" dirty="0" smtClean="0"/>
              <a:t>such:</a:t>
            </a:r>
          </a:p>
          <a:p>
            <a:pPr lvl="1"/>
            <a:r>
              <a:rPr lang="en-US" dirty="0" smtClean="0"/>
              <a:t>IV access</a:t>
            </a:r>
          </a:p>
          <a:p>
            <a:pPr lvl="1"/>
            <a:r>
              <a:rPr lang="en-US" dirty="0" smtClean="0"/>
              <a:t>Administration </a:t>
            </a:r>
            <a:r>
              <a:rPr lang="en-US" dirty="0"/>
              <a:t>of </a:t>
            </a:r>
            <a:r>
              <a:rPr lang="en-US" dirty="0" smtClean="0"/>
              <a:t>agent</a:t>
            </a:r>
          </a:p>
          <a:p>
            <a:pPr lvl="1"/>
            <a:r>
              <a:rPr lang="en-US" dirty="0" smtClean="0"/>
              <a:t>Monitoring </a:t>
            </a:r>
            <a:r>
              <a:rPr lang="en-US" dirty="0"/>
              <a:t>of oxygen </a:t>
            </a:r>
            <a:r>
              <a:rPr lang="en-US" dirty="0" smtClean="0"/>
              <a:t>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5471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Moderate (Conscious)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Sedation Subsection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432048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Surgeon who performs surgical </a:t>
            </a:r>
            <a:r>
              <a:rPr lang="en-US" dirty="0" smtClean="0"/>
              <a:t>procedure</a:t>
            </a:r>
            <a:br>
              <a:rPr lang="en-US" dirty="0" smtClean="0"/>
            </a:br>
            <a:r>
              <a:rPr lang="en-US" dirty="0" smtClean="0"/>
              <a:t>usually </a:t>
            </a:r>
            <a:r>
              <a:rPr lang="en-US" dirty="0"/>
              <a:t>provides moderate </a:t>
            </a:r>
            <a:r>
              <a:rPr lang="en-US" dirty="0" smtClean="0"/>
              <a:t>(</a:t>
            </a:r>
            <a:r>
              <a:rPr lang="en-US" dirty="0"/>
              <a:t>conscious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sedation </a:t>
            </a:r>
            <a:r>
              <a:rPr lang="en-US" dirty="0"/>
              <a:t>services.</a:t>
            </a:r>
          </a:p>
          <a:p>
            <a:pPr>
              <a:spcBef>
                <a:spcPts val="1200"/>
              </a:spcBef>
            </a:pPr>
            <a:r>
              <a:rPr lang="en-US" dirty="0"/>
              <a:t>CPT</a:t>
            </a:r>
            <a:r>
              <a:rPr lang="fr-FR" altLang="ja-JP" dirty="0"/>
              <a:t>’</a:t>
            </a:r>
            <a:r>
              <a:rPr lang="en-US" altLang="ja-JP" dirty="0"/>
              <a:t>s Appendix G lists procedures that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include </a:t>
            </a:r>
            <a:r>
              <a:rPr lang="en-US" altLang="ja-JP" dirty="0"/>
              <a:t>moderate (conscious) </a:t>
            </a:r>
            <a:r>
              <a:rPr lang="en-US" altLang="ja-JP" dirty="0" smtClean="0"/>
              <a:t>sedation as</a:t>
            </a:r>
            <a:br>
              <a:rPr lang="en-US" altLang="ja-JP" dirty="0" smtClean="0"/>
            </a:br>
            <a:r>
              <a:rPr lang="en-US" altLang="ja-JP" dirty="0" smtClean="0"/>
              <a:t>inherent </a:t>
            </a:r>
            <a:r>
              <a:rPr lang="en-US" altLang="ja-JP" dirty="0"/>
              <a:t>part of procedure, identified </a:t>
            </a:r>
            <a:r>
              <a:rPr lang="en-US" altLang="ja-JP" dirty="0" smtClean="0"/>
              <a:t>with</a:t>
            </a:r>
            <a:br>
              <a:rPr lang="en-US" altLang="ja-JP" dirty="0" smtClean="0"/>
            </a:br>
            <a:r>
              <a:rPr lang="en-US" altLang="ja-JP" dirty="0" smtClean="0"/>
              <a:t>bull</a:t>
            </a:r>
            <a:r>
              <a:rPr lang="fr-FR" altLang="ja-JP" dirty="0"/>
              <a:t>’</a:t>
            </a:r>
            <a:r>
              <a:rPr lang="en-US" altLang="ja-JP" dirty="0"/>
              <a:t>s-eye symbol (</a:t>
            </a:r>
            <a:r>
              <a:rPr lang="en-US" altLang="ja-JP" dirty="0">
                <a:sym typeface="Wingdings" charset="0"/>
              </a:rPr>
              <a:t>).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1080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Other Services and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Procedures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for services and procedures </a:t>
            </a:r>
            <a:r>
              <a:rPr lang="en-US" dirty="0" smtClean="0"/>
              <a:t>that</a:t>
            </a:r>
            <a:br>
              <a:rPr lang="en-US" dirty="0" smtClean="0"/>
            </a:br>
            <a:r>
              <a:rPr lang="en-US" dirty="0" smtClean="0"/>
              <a:t>cannot </a:t>
            </a:r>
            <a:r>
              <a:rPr lang="en-US" dirty="0"/>
              <a:t>be classified in another </a:t>
            </a:r>
            <a:r>
              <a:rPr lang="en-US" dirty="0" smtClean="0"/>
              <a:t>subsection of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Medicine section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6043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Home Health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Procedures/Services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by </a:t>
            </a:r>
            <a:r>
              <a:rPr lang="en-US" i="1" dirty="0" err="1"/>
              <a:t>nonphysician</a:t>
            </a:r>
            <a:r>
              <a:rPr lang="en-US" i="1" dirty="0"/>
              <a:t> </a:t>
            </a:r>
            <a:r>
              <a:rPr lang="en-US" dirty="0"/>
              <a:t>health care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professionals </a:t>
            </a:r>
            <a:r>
              <a:rPr lang="en-US" dirty="0"/>
              <a:t>who perform procedures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provide </a:t>
            </a:r>
            <a:r>
              <a:rPr lang="en-US" dirty="0"/>
              <a:t>services to patient in </a:t>
            </a:r>
            <a:r>
              <a:rPr lang="en-US" dirty="0" smtClean="0"/>
              <a:t>patient</a:t>
            </a:r>
            <a:r>
              <a:rPr lang="fr-FR" altLang="ja-JP" dirty="0" smtClean="0"/>
              <a:t>’</a:t>
            </a:r>
            <a:r>
              <a:rPr lang="en-US" altLang="ja-JP" dirty="0" smtClean="0"/>
              <a:t>s</a:t>
            </a:r>
            <a:br>
              <a:rPr lang="en-US" altLang="ja-JP" dirty="0" smtClean="0"/>
            </a:br>
            <a:r>
              <a:rPr lang="en-US" altLang="ja-JP" dirty="0" smtClean="0"/>
              <a:t>residence</a:t>
            </a:r>
            <a:r>
              <a:rPr lang="en-US" altLang="ja-JP" dirty="0"/>
              <a:t>, including assisted </a:t>
            </a:r>
            <a:r>
              <a:rPr lang="en-US" altLang="ja-JP" dirty="0" smtClean="0"/>
              <a:t>living facility</a:t>
            </a:r>
            <a:br>
              <a:rPr lang="en-US" altLang="ja-JP" dirty="0" smtClean="0"/>
            </a:br>
            <a:r>
              <a:rPr lang="en-US" altLang="ja-JP" dirty="0" smtClean="0"/>
              <a:t>or </a:t>
            </a:r>
            <a:r>
              <a:rPr lang="en-US" altLang="ja-JP" dirty="0"/>
              <a:t>group home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2909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Medication Therapy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Management Services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Reported when pharmacist provides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individual </a:t>
            </a:r>
            <a:r>
              <a:rPr lang="en-US" dirty="0"/>
              <a:t>management of medication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therapy </a:t>
            </a:r>
            <a:r>
              <a:rPr lang="en-US" dirty="0"/>
              <a:t>with assessment and intervention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4534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National Correct Coding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Initiative (NCCI)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Promotes national correct coding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methodologies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Controls improper assignment of codes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results in inappropriate </a:t>
            </a:r>
            <a:r>
              <a:rPr lang="en-US" dirty="0" smtClean="0"/>
              <a:t>reimbursement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Medicare Part B </a:t>
            </a:r>
            <a:r>
              <a:rPr lang="en-US" dirty="0" smtClean="0"/>
              <a:t>claims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90920659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charset="0"/>
                <a:ea typeface="MS PGothic" charset="0"/>
                <a:cs typeface="Times" charset="0"/>
              </a:rPr>
              <a:t>National Correct Coding </a:t>
            </a:r>
            <a:br>
              <a:rPr lang="en-US" sz="4000" dirty="0">
                <a:latin typeface="Times" charset="0"/>
                <a:ea typeface="MS PGothic" charset="0"/>
                <a:cs typeface="Times" charset="0"/>
              </a:rPr>
            </a:br>
            <a:r>
              <a:rPr lang="en-US" sz="4000" dirty="0">
                <a:latin typeface="Times" charset="0"/>
                <a:ea typeface="MS PGothic" charset="0"/>
                <a:cs typeface="Times" charset="0"/>
              </a:rPr>
              <a:t>Initiative (NCCI) </a:t>
            </a:r>
            <a:br>
              <a:rPr lang="en-US" sz="4000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i="1" dirty="0"/>
              <a:t>NCCI code pairs</a:t>
            </a:r>
            <a:r>
              <a:rPr lang="en-US" dirty="0"/>
              <a:t>—codes that cannot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reported </a:t>
            </a:r>
            <a:r>
              <a:rPr lang="en-US" dirty="0"/>
              <a:t>on same claim for same date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</a:t>
            </a:r>
            <a:endParaRPr lang="en-US" dirty="0"/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Also called NCCI edit </a:t>
            </a:r>
            <a:r>
              <a:rPr lang="en-US" dirty="0" smtClean="0"/>
              <a:t>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7355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charset="0"/>
                <a:ea typeface="MS PGothic" charset="0"/>
                <a:cs typeface="Times" charset="0"/>
              </a:rPr>
              <a:t>National Correct Coding </a:t>
            </a:r>
            <a:br>
              <a:rPr lang="en-US" sz="4000" dirty="0">
                <a:latin typeface="Times" charset="0"/>
                <a:ea typeface="MS PGothic" charset="0"/>
                <a:cs typeface="Times" charset="0"/>
              </a:rPr>
            </a:br>
            <a:r>
              <a:rPr lang="en-US" sz="4000" dirty="0">
                <a:latin typeface="Times" charset="0"/>
                <a:ea typeface="MS PGothic" charset="0"/>
                <a:cs typeface="Times" charset="0"/>
              </a:rPr>
              <a:t>Initiative (NCCI) </a:t>
            </a:r>
            <a:br>
              <a:rPr lang="en-US" sz="4000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dirty="0"/>
              <a:t>CMS contracts with Correct Coding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Solutions</a:t>
            </a:r>
            <a:r>
              <a:rPr lang="en-US" dirty="0"/>
              <a:t>, LLC, to develop, maintain,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refine </a:t>
            </a:r>
            <a:r>
              <a:rPr lang="en-US" dirty="0"/>
              <a:t>the NCCI and medically </a:t>
            </a:r>
            <a:r>
              <a:rPr lang="en-US" dirty="0" smtClean="0"/>
              <a:t>unlikely</a:t>
            </a:r>
            <a:br>
              <a:rPr lang="en-US" dirty="0" smtClean="0"/>
            </a:br>
            <a:r>
              <a:rPr lang="en-US" dirty="0" smtClean="0"/>
              <a:t>edits </a:t>
            </a:r>
            <a:r>
              <a:rPr lang="en-US" dirty="0"/>
              <a:t>(MUEs).</a:t>
            </a:r>
          </a:p>
          <a:p>
            <a:pPr>
              <a:spcBef>
                <a:spcPts val="1200"/>
              </a:spcBef>
            </a:pPr>
            <a:r>
              <a:rPr lang="en-US" dirty="0"/>
              <a:t>NCCI is published by National </a:t>
            </a:r>
            <a:r>
              <a:rPr lang="en-US" dirty="0" smtClean="0"/>
              <a:t>Technical</a:t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Service (NTIS).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8481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charset="0"/>
                <a:ea typeface="MS PGothic" charset="0"/>
                <a:cs typeface="Times" charset="0"/>
              </a:rPr>
              <a:t>National Correct Coding </a:t>
            </a:r>
            <a:br>
              <a:rPr lang="en-US" sz="4000" dirty="0">
                <a:latin typeface="Times" charset="0"/>
                <a:ea typeface="MS PGothic" charset="0"/>
                <a:cs typeface="Times" charset="0"/>
              </a:rPr>
            </a:br>
            <a:r>
              <a:rPr lang="en-US" sz="4000" dirty="0">
                <a:latin typeface="Times" charset="0"/>
                <a:ea typeface="MS PGothic" charset="0"/>
                <a:cs typeface="Times" charset="0"/>
              </a:rPr>
              <a:t>Initiative (NCCI) </a:t>
            </a:r>
            <a:br>
              <a:rPr lang="en-US" sz="4000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dirty="0"/>
              <a:t>Medically unlikely edits (MUEs)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Used to compare units of service (UOS) </a:t>
            </a:r>
            <a:r>
              <a:rPr lang="en-US" dirty="0" smtClean="0"/>
              <a:t>with </a:t>
            </a:r>
            <a:r>
              <a:rPr lang="en-US" dirty="0"/>
              <a:t>CPT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HCPCS </a:t>
            </a:r>
            <a:r>
              <a:rPr lang="en-US" dirty="0"/>
              <a:t>level II codes </a:t>
            </a:r>
            <a:r>
              <a:rPr lang="en-US" dirty="0" smtClean="0"/>
              <a:t>reported </a:t>
            </a:r>
            <a:r>
              <a:rPr lang="en-US" dirty="0"/>
              <a:t>on claims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Indicate maximum number of UOS </a:t>
            </a:r>
            <a:r>
              <a:rPr lang="en-US" dirty="0" smtClean="0"/>
              <a:t>allowable </a:t>
            </a:r>
            <a:r>
              <a:rPr lang="en-US" dirty="0"/>
              <a:t>by </a:t>
            </a:r>
            <a:r>
              <a:rPr lang="en-US" dirty="0" smtClean="0"/>
              <a:t>same</a:t>
            </a:r>
            <a:br>
              <a:rPr lang="en-US" dirty="0" smtClean="0"/>
            </a:br>
            <a:r>
              <a:rPr lang="en-US" dirty="0" smtClean="0"/>
              <a:t>provider </a:t>
            </a:r>
            <a:r>
              <a:rPr lang="en-US" dirty="0"/>
              <a:t>for same </a:t>
            </a:r>
            <a:r>
              <a:rPr lang="en-US" dirty="0" smtClean="0"/>
              <a:t>beneficiary </a:t>
            </a:r>
            <a:r>
              <a:rPr lang="en-US" dirty="0"/>
              <a:t>on same date of </a:t>
            </a:r>
            <a:r>
              <a:rPr lang="en-US" dirty="0" smtClean="0"/>
              <a:t>service</a:t>
            </a:r>
            <a:br>
              <a:rPr lang="en-US" dirty="0" smtClean="0"/>
            </a:br>
            <a:r>
              <a:rPr lang="en-US" dirty="0" smtClean="0"/>
              <a:t>under most circumstances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6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Located at beginning of each CPT section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Carefully reviewed before assigning codes</a:t>
            </a:r>
          </a:p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Guidelines—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define and explain assignment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of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codes, procedures, and services in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a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particular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CPT section</a:t>
            </a:r>
            <a:endParaRPr lang="en-US" b="1" dirty="0">
              <a:latin typeface="Times" charset="0"/>
              <a:ea typeface="MS PGothic" charset="0"/>
              <a:cs typeface="Times" charset="0"/>
            </a:endParaRPr>
          </a:p>
          <a:p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3101779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imes" charset="0"/>
                <a:ea typeface="MS PGothic" charset="0"/>
                <a:cs typeface="Times" charset="0"/>
              </a:rPr>
              <a:t>National Correct Coding </a:t>
            </a:r>
            <a:br>
              <a:rPr lang="en-US" sz="4000" dirty="0">
                <a:latin typeface="Times" charset="0"/>
                <a:ea typeface="MS PGothic" charset="0"/>
                <a:cs typeface="Times" charset="0"/>
              </a:rPr>
            </a:br>
            <a:r>
              <a:rPr lang="en-US" sz="4000" dirty="0">
                <a:latin typeface="Times" charset="0"/>
                <a:ea typeface="MS PGothic" charset="0"/>
                <a:cs typeface="Times" charset="0"/>
              </a:rPr>
              <a:t>Initiative (NCCI) </a:t>
            </a:r>
            <a:br>
              <a:rPr lang="en-US" sz="4000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dirty="0"/>
              <a:t>NCCI code edits are based on: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Analysis of standard medical and surgical practice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Coding conventions included in CPT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Coding guidelines developed by national medical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specialty </a:t>
            </a:r>
            <a:r>
              <a:rPr lang="en-US" dirty="0"/>
              <a:t>societies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Local and national coverage determinations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Review of current </a:t>
            </a:r>
            <a:r>
              <a:rPr lang="en-US" dirty="0" smtClean="0"/>
              <a:t>coding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436806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Sample NCCI Mutually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Exclusive Edits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" y="2493963"/>
            <a:ext cx="7589838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26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Sample NCCI Edits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639888"/>
            <a:ext cx="68865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73277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Partial Listing of NCCI Edits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008188"/>
            <a:ext cx="7040562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73570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Unbundling CPT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Providers are responsible for reporting CPT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HCPCS level II codes that </a:t>
            </a:r>
            <a:r>
              <a:rPr lang="en-US" i="1" dirty="0"/>
              <a:t>most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comprehensively </a:t>
            </a:r>
            <a:r>
              <a:rPr lang="en-US" i="1" dirty="0"/>
              <a:t>describe services provided.</a:t>
            </a:r>
          </a:p>
          <a:p>
            <a:pPr>
              <a:spcBef>
                <a:spcPts val="1800"/>
              </a:spcBef>
            </a:pPr>
            <a:r>
              <a:rPr lang="en-US" dirty="0"/>
              <a:t>NCCI edits are designed to detect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unbundling</a:t>
            </a:r>
            <a:r>
              <a:rPr lang="en-US" dirty="0"/>
              <a:t>, which is the reporting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multiple </a:t>
            </a:r>
            <a:r>
              <a:rPr lang="en-US" dirty="0"/>
              <a:t>codes for a service </a:t>
            </a:r>
            <a:r>
              <a:rPr lang="en-US" i="1" dirty="0"/>
              <a:t>when a single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comprehensive </a:t>
            </a:r>
            <a:r>
              <a:rPr lang="en-US" i="1" dirty="0"/>
              <a:t>code should be assigned.</a:t>
            </a:r>
          </a:p>
          <a:p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93791697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Unbundling CPT Codes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Unbundling occurs because: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Provider</a:t>
            </a:r>
            <a:r>
              <a:rPr lang="fr-FR" altLang="ja-JP" dirty="0"/>
              <a:t>’</a:t>
            </a:r>
            <a:r>
              <a:rPr lang="en-US" altLang="ja-JP" dirty="0"/>
              <a:t>s coding staff unintentionally report multiple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codes </a:t>
            </a:r>
            <a:r>
              <a:rPr lang="en-US" altLang="ja-JP" dirty="0"/>
              <a:t>because they misinterpreted coding guidelines.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Reporting multiple codes is done to maximize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reimbursement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9984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Unbundling CPT Codes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Unbundling occurs when: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One service is divided into its component parts and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code </a:t>
            </a:r>
            <a:r>
              <a:rPr lang="en-US" dirty="0"/>
              <a:t>for </a:t>
            </a:r>
            <a:r>
              <a:rPr lang="en-US" i="1" dirty="0"/>
              <a:t>each </a:t>
            </a:r>
            <a:r>
              <a:rPr lang="en-US" dirty="0"/>
              <a:t>component part is reported as if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performed </a:t>
            </a:r>
            <a:r>
              <a:rPr lang="en-US" dirty="0"/>
              <a:t>as separate services.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A code for the separate surgical approach (e.g.,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laparotomy</a:t>
            </a:r>
            <a:r>
              <a:rPr lang="en-US" dirty="0"/>
              <a:t>) is reported in addition to a code for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surgical </a:t>
            </a:r>
            <a:r>
              <a:rPr lang="en-US" dirty="0"/>
              <a:t>procedure; procedures performed to gain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access </a:t>
            </a:r>
            <a:r>
              <a:rPr lang="en-US" dirty="0"/>
              <a:t>to an area or organ system are not separately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reported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65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Guidelines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700808"/>
            <a:ext cx="7992888" cy="42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1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Unlisted Procedures/Services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Assigned for procedure or service for which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there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is no CPT code</a:t>
            </a:r>
          </a:p>
          <a:p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Special report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(e.g., copy of procedure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report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) is attached to claim to describe: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Nature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Extent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Need for procedure or service</a:t>
            </a:r>
          </a:p>
          <a:p>
            <a:pPr lvl="1"/>
            <a:r>
              <a:rPr lang="en-US" dirty="0">
                <a:latin typeface="Times" charset="0"/>
                <a:ea typeface="Times" charset="0"/>
                <a:cs typeface="Times" charset="0"/>
              </a:rPr>
              <a:t>Time, effort, and equipment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23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Instructional notes—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appear throughout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CPT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to clarify assignment of codes</a:t>
            </a:r>
          </a:p>
          <a:p>
            <a:pPr lvl="1"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Blocked </a:t>
            </a:r>
            <a:r>
              <a:rPr lang="en-US" i="1" dirty="0" err="1">
                <a:latin typeface="Times" charset="0"/>
                <a:ea typeface="Times" charset="0"/>
                <a:cs typeface="Times" charset="0"/>
              </a:rPr>
              <a:t>unindented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 note—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located below subsection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Times" charset="0"/>
                <a:cs typeface="Times" charset="0"/>
              </a:rPr>
            </a:b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title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and contains instructions that apply to all codes in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Times" charset="0"/>
                <a:cs typeface="Times" charset="0"/>
              </a:rPr>
            </a:b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that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subsection</a:t>
            </a:r>
          </a:p>
          <a:p>
            <a:pPr lvl="1"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Indented parenthetical note—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located below subsection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Times" charset="0"/>
                <a:cs typeface="Times" charset="0"/>
              </a:rPr>
            </a:b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title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, code description, </a:t>
            </a:r>
            <a:r>
              <a:rPr lang="en-US" i="1" dirty="0">
                <a:latin typeface="Times" charset="0"/>
                <a:ea typeface="Times" charset="0"/>
                <a:cs typeface="Times" charset="0"/>
              </a:rPr>
              <a:t>or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 a code description that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Times" charset="0"/>
                <a:cs typeface="Times" charset="0"/>
              </a:rPr>
            </a:b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contains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an example</a:t>
            </a:r>
          </a:p>
          <a:p>
            <a:pPr eaLnBrk="1" hangingPunct="1"/>
            <a:endParaRPr lang="en-US" dirty="0">
              <a:latin typeface="Times" charset="0"/>
              <a:ea typeface="MS PGothic" charset="0"/>
              <a:cs typeface="Times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413651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Overview of CPT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cs typeface="Times" pitchFamily="2" charset="0"/>
              </a:rPr>
              <a:t>CPT coding system: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Descriptive terms and identifying codes for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reporting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medical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services and procedures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Provides uniform language that describes medical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,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surgical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, and diagnostic services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ea typeface="Times" pitchFamily="2" charset="0"/>
                <a:cs typeface="Times" pitchFamily="2" charset="0"/>
              </a:rPr>
              <a:t>Published by the American Medical Association (AMA)</a:t>
            </a:r>
          </a:p>
          <a:p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206022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Notes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30" y="1628800"/>
            <a:ext cx="5689740" cy="442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056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Descriptive Qualifiers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Terms that clarify assignment of CPT code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Can occur in middle of main clause or after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the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semicolon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May or may not be enclosed in parentheses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82" y="4293096"/>
            <a:ext cx="6192837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907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Organized by alphabetical main terms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Main terms represent: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Procedures or services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Organs or anatomic sites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Conditions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Synonyms, eponyms, and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abbreviations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36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Index—Modifying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Main term may be followed by </a:t>
            </a:r>
            <a:r>
              <a:rPr lang="en-US" i="1" dirty="0" err="1">
                <a:latin typeface="Times" charset="0"/>
                <a:ea typeface="MS PGothic" charset="0"/>
                <a:cs typeface="Times" charset="0"/>
              </a:rPr>
              <a:t>subterms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 </a:t>
            </a:r>
            <a:r>
              <a:rPr lang="en-US" i="1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i="1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that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modify main term and/or terms they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follow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Subterms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may also be followed by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additional 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subterms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 that are indented.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77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Index—Single Codes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and Code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Times"/>
              </a:rPr>
              <a:t>Index code numbers are represented by:</a:t>
            </a:r>
          </a:p>
          <a:p>
            <a:pPr lvl="1">
              <a:defRPr/>
            </a:pPr>
            <a:r>
              <a:rPr lang="en-US" dirty="0"/>
              <a:t>Single code number</a:t>
            </a:r>
          </a:p>
          <a:p>
            <a:pPr lvl="1">
              <a:defRPr/>
            </a:pPr>
            <a:r>
              <a:rPr lang="en-US" dirty="0"/>
              <a:t>Range of codes, separated by:</a:t>
            </a:r>
          </a:p>
          <a:p>
            <a:pPr lvl="2">
              <a:defRPr/>
            </a:pPr>
            <a:r>
              <a:rPr lang="en-US" sz="2400" dirty="0"/>
              <a:t>Dash</a:t>
            </a:r>
          </a:p>
          <a:p>
            <a:pPr lvl="2">
              <a:defRPr/>
            </a:pPr>
            <a:r>
              <a:rPr lang="en-US" sz="2400" dirty="0"/>
              <a:t>Series of codes separated by commas</a:t>
            </a:r>
          </a:p>
          <a:p>
            <a:pPr lvl="2">
              <a:defRPr/>
            </a:pPr>
            <a:r>
              <a:rPr lang="en-US" sz="2400" dirty="0"/>
              <a:t>Combination of single codes and ranges of codes</a:t>
            </a:r>
          </a:p>
          <a:p>
            <a:pPr lvl="1" indent="-342900">
              <a:spcBef>
                <a:spcPts val="1800"/>
              </a:spcBef>
              <a:defRPr/>
            </a:pPr>
            <a:r>
              <a:rPr lang="en-US" i="1" cap="small" dirty="0"/>
              <a:t>Note: </a:t>
            </a:r>
            <a:r>
              <a:rPr lang="en-US" dirty="0"/>
              <a:t>Review all listed codes before assigning a code </a:t>
            </a:r>
            <a:br>
              <a:rPr lang="en-US" dirty="0"/>
            </a:br>
            <a:r>
              <a:rPr lang="en-US" dirty="0" smtClean="0"/>
              <a:t>for </a:t>
            </a:r>
            <a:r>
              <a:rPr lang="en-US" dirty="0"/>
              <a:t>the procedure or service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56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Index—Conventions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Times"/>
              </a:rPr>
              <a:t>Boldface type</a:t>
            </a:r>
          </a:p>
          <a:p>
            <a:pPr lvl="1" eaLnBrk="1" hangingPunct="1">
              <a:defRPr/>
            </a:pPr>
            <a:r>
              <a:rPr lang="en-US" dirty="0"/>
              <a:t>Main terms in the CPT index are printed in boldface type.</a:t>
            </a:r>
          </a:p>
          <a:p>
            <a:pPr marL="800100" lvl="1" indent="-342900" eaLnBrk="1" hangingPunct="1">
              <a:spcBef>
                <a:spcPts val="1200"/>
              </a:spcBef>
              <a:defRPr/>
            </a:pPr>
            <a:r>
              <a:rPr lang="en-US" sz="2800" i="1" cap="small" dirty="0"/>
              <a:t>Note: </a:t>
            </a:r>
            <a:r>
              <a:rPr lang="en-US" sz="2800" dirty="0"/>
              <a:t>CPT categories, subcategories,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headings</a:t>
            </a:r>
            <a:r>
              <a:rPr lang="en-US" sz="2800" dirty="0"/>
              <a:t>, and code numbers are also printed in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boldface </a:t>
            </a:r>
            <a:r>
              <a:rPr lang="en-US" sz="2800" dirty="0"/>
              <a:t>type.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>
                <a:ea typeface="Times"/>
              </a:rPr>
              <a:t>Cross-reference term </a:t>
            </a:r>
            <a:r>
              <a:rPr lang="en-US" i="1" dirty="0">
                <a:ea typeface="Times"/>
              </a:rPr>
              <a:t>See</a:t>
            </a:r>
          </a:p>
          <a:p>
            <a:pPr lvl="1" eaLnBrk="1" hangingPunct="1">
              <a:defRPr/>
            </a:pPr>
            <a:r>
              <a:rPr lang="en-US" dirty="0"/>
              <a:t>Directs coders to index entry under which code is  listed</a:t>
            </a:r>
          </a:p>
          <a:p>
            <a:pPr lvl="1" eaLnBrk="1" hangingPunct="1">
              <a:defRPr/>
            </a:pPr>
            <a:r>
              <a:rPr lang="en-US" dirty="0"/>
              <a:t>Italicized type is used for cross-reference term </a:t>
            </a:r>
            <a:r>
              <a:rPr lang="en-US" i="1" dirty="0"/>
              <a:t>See.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468075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Index—Conventions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Inferred words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—used to save space when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referencing </a:t>
            </a:r>
            <a:r>
              <a:rPr lang="en-US" dirty="0" err="1">
                <a:latin typeface="Times" charset="0"/>
                <a:ea typeface="MS PGothic" charset="0"/>
                <a:cs typeface="Times" charset="0"/>
              </a:rPr>
              <a:t>subterms</a:t>
            </a:r>
            <a:endParaRPr lang="en-US" dirty="0">
              <a:latin typeface="Times" charset="0"/>
              <a:ea typeface="MS PGothic" charset="0"/>
              <a:cs typeface="Times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382963"/>
            <a:ext cx="79406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61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Modifiers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Clarify services and procedures performed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by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providers.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CPT code and description remain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unchanged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Modifiers indicate that description of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service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or procedure performed has been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altered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237219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Modifiers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Times"/>
              </a:rPr>
              <a:t>Reported as two-digit numeric codes added </a:t>
            </a:r>
            <a:br>
              <a:rPr lang="en-US" dirty="0">
                <a:ea typeface="Times"/>
              </a:rPr>
            </a:br>
            <a:r>
              <a:rPr lang="en-US" dirty="0" smtClean="0">
                <a:ea typeface="Times"/>
              </a:rPr>
              <a:t>to </a:t>
            </a:r>
            <a:r>
              <a:rPr lang="en-US" dirty="0">
                <a:ea typeface="Times"/>
              </a:rPr>
              <a:t>the five-digit CPT code</a:t>
            </a:r>
          </a:p>
          <a:p>
            <a:pPr marL="0" indent="0">
              <a:buFontTx/>
              <a:buNone/>
              <a:defRPr/>
            </a:pPr>
            <a:endParaRPr lang="en-US" dirty="0">
              <a:ea typeface="Times"/>
            </a:endParaRPr>
          </a:p>
          <a:p>
            <a:pPr>
              <a:defRPr/>
            </a:pPr>
            <a:endParaRPr lang="en-US" dirty="0">
              <a:ea typeface="Times"/>
            </a:endParaRPr>
          </a:p>
          <a:p>
            <a:pPr>
              <a:defRPr/>
            </a:pPr>
            <a:endParaRPr lang="en-US" dirty="0">
              <a:ea typeface="Times"/>
            </a:endParaRPr>
          </a:p>
          <a:p>
            <a:pPr>
              <a:defRPr/>
            </a:pPr>
            <a:r>
              <a:rPr lang="en-US" dirty="0">
                <a:ea typeface="Times"/>
              </a:rPr>
              <a:t>HCPCS level II (national) two-character </a:t>
            </a:r>
            <a:r>
              <a:rPr lang="en-US" dirty="0" smtClean="0">
                <a:ea typeface="Times"/>
              </a:rPr>
              <a:t/>
            </a:r>
            <a:br>
              <a:rPr lang="en-US" dirty="0" smtClean="0">
                <a:ea typeface="Times"/>
              </a:rPr>
            </a:br>
            <a:r>
              <a:rPr lang="en-US" dirty="0" smtClean="0">
                <a:ea typeface="Times"/>
              </a:rPr>
              <a:t>alphanumeric </a:t>
            </a:r>
            <a:r>
              <a:rPr lang="en-US" dirty="0">
                <a:ea typeface="Times"/>
              </a:rPr>
              <a:t>modifiers are added to CPT </a:t>
            </a:r>
            <a:r>
              <a:rPr lang="en-US" dirty="0" smtClean="0">
                <a:ea typeface="Times"/>
              </a:rPr>
              <a:t/>
            </a:r>
            <a:br>
              <a:rPr lang="en-US" dirty="0" smtClean="0">
                <a:ea typeface="Times"/>
              </a:rPr>
            </a:br>
            <a:r>
              <a:rPr lang="en-US" dirty="0" smtClean="0">
                <a:ea typeface="Times"/>
              </a:rPr>
              <a:t>codes </a:t>
            </a:r>
            <a:r>
              <a:rPr lang="en-US" dirty="0">
                <a:ea typeface="Times"/>
              </a:rPr>
              <a:t>when reporting outpatient services.</a:t>
            </a:r>
          </a:p>
          <a:p>
            <a:pPr>
              <a:defRPr/>
            </a:pPr>
            <a:endParaRPr lang="en-US" dirty="0" smtClean="0">
              <a:ea typeface="Time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61" y="2940546"/>
            <a:ext cx="63277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5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Modifiers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650" y="1700213"/>
          <a:ext cx="7848600" cy="387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88"/>
                <a:gridCol w="6696512"/>
              </a:tblGrid>
              <a:tr h="213412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37" marR="91437" marT="45731" marB="4573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312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 smtClean="0">
                          <a:latin typeface="+mn-lt"/>
                        </a:rPr>
                        <a:t>-22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31" marB="45731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baseline="0" dirty="0" smtClean="0">
                          <a:latin typeface="+mn-lt"/>
                        </a:rPr>
                        <a:t>Increased procedural services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31" marB="45731"/>
                </a:tc>
              </a:tr>
              <a:tr h="4573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-23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31" marB="4573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Unusual anesthesia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31" marB="45731"/>
                </a:tc>
              </a:tr>
              <a:tr h="11890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-24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31" marB="45731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Unrelated evaluation and management service by the same physician or other qualified health care professional during a postoperative period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31" marB="45731"/>
                </a:tc>
              </a:tr>
              <a:tr h="15548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-25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31" marB="45731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Significant, separately identifiable evaluation and management service by the same physician or other qualified health care professional on the same day of the procedure or other service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31" marB="457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91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" pitchFamily="2" charset="0"/>
              </a:rPr>
              <a:t>Overview of CPT </a:t>
            </a:r>
            <a:br>
              <a:rPr lang="en-US" altLang="en-US" dirty="0">
                <a:cs typeface="Times" pitchFamily="2" charset="0"/>
              </a:rPr>
            </a:br>
            <a:r>
              <a:rPr lang="en-US" altLang="en-US" sz="2400" dirty="0">
                <a:cs typeface="Times" pitchFamily="2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320480"/>
          </a:xfrm>
        </p:spPr>
        <p:txBody>
          <a:bodyPr/>
          <a:lstStyle/>
          <a:p>
            <a:r>
              <a:rPr lang="en-US" altLang="en-US" dirty="0">
                <a:cs typeface="Times" pitchFamily="2" charset="0"/>
              </a:rPr>
              <a:t>CPT codes: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Five digits in length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Descriptions reflect health care services and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procedures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performed </a:t>
            </a:r>
            <a:r>
              <a:rPr lang="en-US" altLang="en-US" dirty="0">
                <a:ea typeface="Times" pitchFamily="2" charset="0"/>
                <a:cs typeface="Times" pitchFamily="2" charset="0"/>
              </a:rPr>
              <a:t>in modern medical practice.</a:t>
            </a:r>
          </a:p>
          <a:p>
            <a:pPr lvl="1"/>
            <a:r>
              <a:rPr lang="en-US" altLang="en-US" dirty="0">
                <a:ea typeface="Times" pitchFamily="2" charset="0"/>
                <a:cs typeface="Times" pitchFamily="2" charset="0"/>
              </a:rPr>
              <a:t>Reviewed by AMA to update codes and </a:t>
            </a:r>
            <a:r>
              <a:rPr lang="en-US" altLang="en-US" dirty="0" smtClean="0">
                <a:ea typeface="Times" pitchFamily="2" charset="0"/>
                <a:cs typeface="Times" pitchFamily="2" charset="0"/>
              </a:rPr>
              <a:t>descriptions</a:t>
            </a:r>
            <a:br>
              <a:rPr lang="en-US" altLang="en-US" dirty="0" smtClean="0">
                <a:ea typeface="Times" pitchFamily="2" charset="0"/>
                <a:cs typeface="Times" pitchFamily="2" charset="0"/>
              </a:rPr>
            </a:br>
            <a:r>
              <a:rPr lang="en-US" altLang="en-US" dirty="0" smtClean="0">
                <a:ea typeface="Times" pitchFamily="2" charset="0"/>
                <a:cs typeface="Times" pitchFamily="2" charset="0"/>
              </a:rPr>
              <a:t>annually</a:t>
            </a:r>
            <a:endParaRPr lang="en-US" altLang="en-US" dirty="0">
              <a:ea typeface="Times" pitchFamily="2" charset="0"/>
              <a:cs typeface="Times" pitchFamily="2" charset="0"/>
            </a:endParaRPr>
          </a:p>
          <a:p>
            <a:pPr lvl="1">
              <a:spcBef>
                <a:spcPts val="1200"/>
              </a:spcBef>
            </a:pPr>
            <a:endParaRPr lang="en-US" altLang="en-US" dirty="0">
              <a:ea typeface="Times" pitchFamily="2" charset="0"/>
              <a:cs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91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Modifiers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650" y="1720850"/>
          <a:ext cx="7848600" cy="377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88"/>
                <a:gridCol w="6696512"/>
              </a:tblGrid>
              <a:tr h="213378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37" marR="91437" marT="45724" marB="45724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-26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Professional component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8230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-27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 outpatient hospital E/M encounters on the same date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4572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-32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Mandated services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4572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-33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Preventive services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4572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-47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Anesthesia by surgeon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4572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-50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Bilateral procedure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4572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-51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Multiple</a:t>
                      </a:r>
                      <a:r>
                        <a:rPr lang="en-US" sz="2400" baseline="0" dirty="0" smtClean="0">
                          <a:latin typeface="+mn-lt"/>
                        </a:rPr>
                        <a:t> procedures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86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Modifiers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61922"/>
              </p:ext>
            </p:extLst>
          </p:nvPr>
        </p:nvGraphicFramePr>
        <p:xfrm>
          <a:off x="755650" y="1700808"/>
          <a:ext cx="7848600" cy="414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88"/>
                <a:gridCol w="6696512"/>
              </a:tblGrid>
              <a:tr h="213324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37" marR="91437" marT="45703" marB="45703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-52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Reduced services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</a:tr>
              <a:tr h="457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-53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Discontinued procedure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</a:tr>
              <a:tr h="457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-54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Surgical</a:t>
                      </a:r>
                      <a:r>
                        <a:rPr lang="en-US" sz="2400" baseline="0" dirty="0" smtClean="0">
                          <a:latin typeface="+mn-lt"/>
                        </a:rPr>
                        <a:t> care only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</a:tr>
              <a:tr h="457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-55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Postoperative management only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</a:tr>
              <a:tr h="457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-56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Preoperative management only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</a:tr>
              <a:tr h="457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-57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Decision for surgery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</a:tr>
              <a:tr h="11886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-58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Staged or related procedure or service by the same physician or other qualified health care professional during the postoperative period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03" marB="457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682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Modifiers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650" y="1841500"/>
          <a:ext cx="7848600" cy="323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88"/>
                <a:gridCol w="6696512"/>
              </a:tblGrid>
              <a:tr h="213310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37" marR="91437" marT="45696" marB="45696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-59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Distinct procedural</a:t>
                      </a:r>
                      <a:r>
                        <a:rPr lang="en-US" sz="2400" baseline="0" dirty="0" smtClean="0">
                          <a:latin typeface="+mn-lt"/>
                        </a:rPr>
                        <a:t> service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696" marB="45696"/>
                </a:tc>
              </a:tr>
              <a:tr h="457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-62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Two surgeons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696" marB="45696"/>
                </a:tc>
              </a:tr>
              <a:tr h="457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-63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Procedure performed on infants less than 4 kg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696" marB="45696"/>
                </a:tc>
              </a:tr>
              <a:tr h="457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-66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Surgical team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696" marB="45696"/>
                </a:tc>
              </a:tr>
              <a:tr h="11886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-73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696" marB="45696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Discontinued outpatient hospital/ambulatory surgery center (ASC) procedure prior to administration of anesthesia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696" marB="4569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855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Modifiers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 smtClean="0">
                <a:latin typeface="Times" charset="0"/>
                <a:ea typeface="MS PGothic" charset="0"/>
                <a:cs typeface="Times" charset="0"/>
              </a:rPr>
              <a:t>(</a:t>
            </a: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continued)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650" y="1809750"/>
          <a:ext cx="7848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88"/>
                <a:gridCol w="6696512"/>
              </a:tblGrid>
              <a:tr h="213360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37" marR="91437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-74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Discontinued outpatient hospital/ambulatory surgery center (ASC) procedure after administration of anesthesia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-76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Repeat procedure or service by same physician or other qualified health care professional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-77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Repeat procedure by another physician or other qualified health care professional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815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Modifiers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64512"/>
              </p:ext>
            </p:extLst>
          </p:nvPr>
        </p:nvGraphicFramePr>
        <p:xfrm>
          <a:off x="755650" y="1948637"/>
          <a:ext cx="7848600" cy="27432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2088"/>
                <a:gridCol w="6696512"/>
              </a:tblGrid>
              <a:tr h="8052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-78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Unplanned return to the operating/procedure room by the same physician or other qualified health care professional following initial procedure for a</a:t>
                      </a:r>
                    </a:p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related procedure during the postoperative period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6157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-79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Unrelated procedure or service by the same physician or other qualified health care professional during the postoperative period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39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Modifiers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650" y="1736725"/>
          <a:ext cx="7848600" cy="377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88"/>
                <a:gridCol w="6696512"/>
              </a:tblGrid>
              <a:tr h="213378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37" marR="91437" marT="45724" marB="45724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-80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Assistant surgeon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4572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-81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Minimum assistant surgeon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8230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-82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Assistant surgeon (when qualified resident surgeon not available)</a:t>
                      </a:r>
                      <a:endParaRPr lang="en-US" sz="2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4572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-90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Reference (outside) laboratory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4572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-91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Repeat clinical diagnostic laboratory test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4572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-92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Alternative laboratory platform testing</a:t>
                      </a:r>
                      <a:endParaRPr lang="en-US" sz="32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  <a:tr h="4572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-99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Multiple modifiers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91437" marR="91437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302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Modifiers—CMS-1500 Claim, Block 24D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2" y="2550219"/>
            <a:ext cx="8078196" cy="15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27" y="4301232"/>
            <a:ext cx="7375747" cy="7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746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Coding Procedures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Step 1—</a:t>
            </a:r>
            <a:r>
              <a:rPr lang="en-US" dirty="0"/>
              <a:t>Read introduction in CPT manual.</a:t>
            </a:r>
          </a:p>
          <a:p>
            <a:pPr>
              <a:spcBef>
                <a:spcPts val="1200"/>
              </a:spcBef>
            </a:pPr>
            <a:r>
              <a:rPr lang="en-US" b="1" dirty="0"/>
              <a:t>Step 2—</a:t>
            </a:r>
            <a:r>
              <a:rPr lang="en-US" dirty="0"/>
              <a:t>Review guidelines at beginning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/>
              <a:t>section.</a:t>
            </a:r>
          </a:p>
          <a:p>
            <a:pPr>
              <a:spcBef>
                <a:spcPts val="1200"/>
              </a:spcBef>
            </a:pPr>
            <a:r>
              <a:rPr lang="en-US" b="1" dirty="0"/>
              <a:t>Step 3—</a:t>
            </a:r>
            <a:r>
              <a:rPr lang="en-US" dirty="0"/>
              <a:t>Review procedure or service </a:t>
            </a:r>
            <a:r>
              <a:rPr lang="en-US" dirty="0" smtClean="0"/>
              <a:t>listed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the source document (e.g., patient record).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Code what is documented in source document.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Obtain clarification from provider if necessary.</a:t>
            </a:r>
          </a:p>
          <a:p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989514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Coding Procedures and Services </a:t>
            </a: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4—</a:t>
            </a:r>
            <a:r>
              <a:rPr lang="en-US" dirty="0"/>
              <a:t>Refer to CPT index, and locate </a:t>
            </a:r>
            <a:r>
              <a:rPr lang="en-US" dirty="0" smtClean="0"/>
              <a:t>main</a:t>
            </a:r>
            <a:br>
              <a:rPr lang="en-US" dirty="0" smtClean="0"/>
            </a:br>
            <a:r>
              <a:rPr lang="en-US" dirty="0" smtClean="0"/>
              <a:t>term </a:t>
            </a:r>
            <a:r>
              <a:rPr lang="en-US" dirty="0"/>
              <a:t>for procedure or service </a:t>
            </a:r>
            <a:r>
              <a:rPr lang="en-US" dirty="0" smtClean="0"/>
              <a:t>documented</a:t>
            </a:r>
            <a:r>
              <a:rPr lang="en-US" dirty="0"/>
              <a:t>.</a:t>
            </a:r>
          </a:p>
          <a:p>
            <a:pPr lvl="1">
              <a:spcBef>
                <a:spcPts val="300"/>
              </a:spcBef>
              <a:buFont typeface="Times New Roman" charset="0"/>
              <a:buChar char="‒"/>
            </a:pPr>
            <a:r>
              <a:rPr lang="en-US" dirty="0"/>
              <a:t>Main </a:t>
            </a:r>
            <a:r>
              <a:rPr lang="en-US" dirty="0" smtClean="0"/>
              <a:t>terms can </a:t>
            </a:r>
            <a:r>
              <a:rPr lang="en-US" dirty="0"/>
              <a:t>be located by referring to:</a:t>
            </a:r>
          </a:p>
          <a:p>
            <a:pPr lvl="2"/>
            <a:r>
              <a:rPr lang="en-US" i="1" dirty="0"/>
              <a:t>Procedure or service </a:t>
            </a:r>
            <a:r>
              <a:rPr lang="en-US" dirty="0"/>
              <a:t>documented</a:t>
            </a:r>
          </a:p>
          <a:p>
            <a:pPr lvl="2"/>
            <a:r>
              <a:rPr lang="en-US" i="1" dirty="0"/>
              <a:t>Organ or anatomic site</a:t>
            </a:r>
          </a:p>
          <a:p>
            <a:pPr lvl="2"/>
            <a:r>
              <a:rPr lang="en-US" i="1" dirty="0"/>
              <a:t>Condition documented in the record</a:t>
            </a:r>
          </a:p>
          <a:p>
            <a:pPr lvl="2"/>
            <a:r>
              <a:rPr lang="en-US" i="1" dirty="0"/>
              <a:t>Substance being tested</a:t>
            </a:r>
          </a:p>
          <a:p>
            <a:pPr lvl="2"/>
            <a:r>
              <a:rPr lang="en-US" i="1" dirty="0"/>
              <a:t>Synonym</a:t>
            </a:r>
            <a:endParaRPr lang="en-US" dirty="0"/>
          </a:p>
          <a:p>
            <a:pPr lvl="2"/>
            <a:r>
              <a:rPr lang="en-US" i="1" dirty="0"/>
              <a:t>Eponym</a:t>
            </a:r>
          </a:p>
          <a:p>
            <a:pPr lvl="2"/>
            <a:r>
              <a:rPr lang="en-US" i="1" dirty="0"/>
              <a:t>Abbreviation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80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Coding Procedures and Services </a:t>
            </a: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/>
              <a:t>Step 5—</a:t>
            </a:r>
            <a:r>
              <a:rPr lang="en-US" dirty="0"/>
              <a:t>Locate </a:t>
            </a:r>
            <a:r>
              <a:rPr lang="en-US" dirty="0" err="1"/>
              <a:t>subterms</a:t>
            </a:r>
            <a:r>
              <a:rPr lang="en-US" dirty="0"/>
              <a:t>, and follow </a:t>
            </a:r>
            <a:br>
              <a:rPr lang="en-US" dirty="0"/>
            </a:br>
            <a:r>
              <a:rPr lang="en-US" dirty="0" smtClean="0"/>
              <a:t>cross</a:t>
            </a:r>
            <a:r>
              <a:rPr lang="en-US" dirty="0"/>
              <a:t>-references.</a:t>
            </a:r>
          </a:p>
          <a:p>
            <a:pPr>
              <a:spcBef>
                <a:spcPts val="1200"/>
              </a:spcBef>
            </a:pPr>
            <a:r>
              <a:rPr lang="en-US" b="1" dirty="0"/>
              <a:t>Step 6—</a:t>
            </a:r>
            <a:r>
              <a:rPr lang="en-US" dirty="0"/>
              <a:t>Review descriptions of codes,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compare </a:t>
            </a:r>
            <a:r>
              <a:rPr lang="en-US" dirty="0"/>
              <a:t>qualifiers to descriptive statements.</a:t>
            </a:r>
          </a:p>
          <a:p>
            <a:pPr>
              <a:spcBef>
                <a:spcPts val="1200"/>
              </a:spcBef>
            </a:pPr>
            <a:r>
              <a:rPr lang="en-US" b="1" dirty="0"/>
              <a:t>Step 7—</a:t>
            </a:r>
            <a:r>
              <a:rPr lang="en-US" dirty="0"/>
              <a:t>Assign code number, applicable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</a:t>
            </a:r>
            <a:r>
              <a:rPr lang="en-US" dirty="0"/>
              <a:t>-on or additional codes, and/or modifiers.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3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" charset="0"/>
                <a:ea typeface="MS PGothic" charset="0"/>
                <a:cs typeface="Times" charset="0"/>
              </a:rPr>
              <a:t>Category I CPT codes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Five-digit CPT code and descriptor nomenclature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Organized in six sections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Category II CPT codes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Reported to track performance measurements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Use is optional.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Category III CPT codes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Contains </a:t>
            </a:r>
            <a:r>
              <a:rPr lang="ja-JP" altLang="en-US" dirty="0">
                <a:latin typeface="Times" charset="0"/>
                <a:ea typeface="Times" charset="0"/>
                <a:cs typeface="Times" charset="0"/>
              </a:rPr>
              <a:t>“</a:t>
            </a:r>
            <a:r>
              <a:rPr lang="en-US" altLang="ja-JP" dirty="0">
                <a:latin typeface="Times" charset="0"/>
                <a:ea typeface="Times" charset="0"/>
                <a:cs typeface="Times" charset="0"/>
              </a:rPr>
              <a:t>emerging technology</a:t>
            </a:r>
            <a:r>
              <a:rPr lang="ja-JP" altLang="en-US" dirty="0">
                <a:latin typeface="Times" charset="0"/>
                <a:ea typeface="Times" charset="0"/>
                <a:cs typeface="Times" charset="0"/>
              </a:rPr>
              <a:t>”</a:t>
            </a:r>
            <a:r>
              <a:rPr lang="en-US" altLang="ja-JP" dirty="0">
                <a:latin typeface="Times" charset="0"/>
                <a:ea typeface="Times" charset="0"/>
                <a:cs typeface="Times" charset="0"/>
              </a:rPr>
              <a:t> temporary codes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Assigned for data purposes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Archived after five years unless accepted for placement</a:t>
            </a:r>
          </a:p>
          <a:p>
            <a:pPr lvl="1" eaLnBrk="1" hangingPunct="1">
              <a:spcBef>
                <a:spcPts val="1200"/>
              </a:spcBef>
            </a:pPr>
            <a:endParaRPr lang="en-US" dirty="0">
              <a:latin typeface="Times" charset="0"/>
              <a:ea typeface="Times" charset="0"/>
              <a:cs typeface="Time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30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3360"/>
            <a:ext cx="8496944" cy="1327448"/>
          </a:xfrm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Evaluation and Management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Located at beginning of CPT because these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codes </a:t>
            </a:r>
            <a:r>
              <a:rPr lang="en-US" dirty="0"/>
              <a:t>describe services most frequently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provided </a:t>
            </a:r>
            <a:r>
              <a:rPr lang="en-US" dirty="0"/>
              <a:t>by physicians</a:t>
            </a:r>
          </a:p>
          <a:p>
            <a:pPr>
              <a:spcBef>
                <a:spcPts val="1200"/>
              </a:spcBef>
            </a:pPr>
            <a:r>
              <a:rPr lang="en-US" dirty="0"/>
              <a:t>Accurate assignment is essential to success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physician practice because most revenue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generated by these services.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09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Level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Reflects amount of work involved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providing </a:t>
            </a:r>
            <a:r>
              <a:rPr lang="en-US" dirty="0"/>
              <a:t>care to patient: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i="1" dirty="0"/>
              <a:t>Extent of history</a:t>
            </a:r>
            <a:r>
              <a:rPr lang="en-US" dirty="0"/>
              <a:t> performed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i="1" dirty="0"/>
              <a:t>Extent of examination</a:t>
            </a:r>
            <a:r>
              <a:rPr lang="en-US" dirty="0"/>
              <a:t> performed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i="1" dirty="0"/>
              <a:t>Complexity of medical decision making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Three to five levels of service are included in E/M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categories</a:t>
            </a:r>
            <a:r>
              <a:rPr lang="en-US" dirty="0"/>
              <a:t>.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Documentation in chart must support level of service.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39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3360"/>
            <a:ext cx="8352928" cy="1327448"/>
          </a:xfrm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Accurate Assignment of E/M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Identify place of service (POS).</a:t>
            </a:r>
          </a:p>
          <a:p>
            <a:pPr>
              <a:spcBef>
                <a:spcPts val="600"/>
              </a:spcBef>
            </a:pPr>
            <a:r>
              <a:rPr lang="en-US" dirty="0"/>
              <a:t>Identify type of service (TOS).</a:t>
            </a:r>
          </a:p>
          <a:p>
            <a:pPr>
              <a:spcBef>
                <a:spcPts val="600"/>
              </a:spcBef>
            </a:pPr>
            <a:r>
              <a:rPr lang="en-US" dirty="0"/>
              <a:t>Determine whether patient is new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established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</a:pPr>
            <a:r>
              <a:rPr lang="en-US" dirty="0"/>
              <a:t>Review documentation for level of service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components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</a:pPr>
            <a:r>
              <a:rPr lang="en-US" dirty="0"/>
              <a:t>Apply CMS</a:t>
            </a:r>
            <a:r>
              <a:rPr lang="fr-FR" altLang="ja-JP" dirty="0"/>
              <a:t>’</a:t>
            </a:r>
            <a:r>
              <a:rPr lang="en-US" altLang="ja-JP" dirty="0"/>
              <a:t>s </a:t>
            </a:r>
            <a:r>
              <a:rPr lang="en-US" altLang="ja-JP" i="1" dirty="0"/>
              <a:t>Documentation Guidelines </a:t>
            </a:r>
            <a:r>
              <a:rPr lang="en-US" altLang="ja-JP" i="1" dirty="0" smtClean="0"/>
              <a:t>for</a:t>
            </a:r>
            <a:br>
              <a:rPr lang="en-US" altLang="ja-JP" i="1" dirty="0" smtClean="0"/>
            </a:br>
            <a:r>
              <a:rPr lang="en-US" altLang="ja-JP" i="1" dirty="0" smtClean="0"/>
              <a:t> </a:t>
            </a:r>
            <a:r>
              <a:rPr lang="en-US" altLang="ja-JP" i="1" dirty="0"/>
              <a:t>Evaluation and Management Services</a:t>
            </a:r>
            <a:r>
              <a:rPr lang="en-US" altLang="ja-JP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4529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3360"/>
            <a:ext cx="8352928" cy="1327448"/>
          </a:xfrm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Evaluation and Management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Place of service</a:t>
            </a:r>
            <a:r>
              <a:rPr lang="en-US" dirty="0"/>
              <a:t>—physical location where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care </a:t>
            </a:r>
            <a:r>
              <a:rPr lang="en-US" dirty="0"/>
              <a:t>is provided (e.g., physician office)</a:t>
            </a:r>
          </a:p>
          <a:p>
            <a:pPr>
              <a:spcBef>
                <a:spcPts val="1200"/>
              </a:spcBef>
            </a:pPr>
            <a:r>
              <a:rPr lang="en-US" i="1" dirty="0"/>
              <a:t>Type of service</a:t>
            </a:r>
            <a:r>
              <a:rPr lang="en-US" dirty="0"/>
              <a:t>—kind of health care services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provided </a:t>
            </a:r>
            <a:r>
              <a:rPr lang="en-US" dirty="0"/>
              <a:t>to patients (e.g., critical care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558924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86438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373360"/>
            <a:ext cx="8352928" cy="1327448"/>
          </a:xfrm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Evaluation and Management Terms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31981"/>
            <a:ext cx="7772400" cy="4320480"/>
          </a:xfrm>
        </p:spPr>
        <p:txBody>
          <a:bodyPr/>
          <a:lstStyle/>
          <a:p>
            <a:r>
              <a:rPr lang="en-US" sz="3000" i="1" dirty="0"/>
              <a:t>New patient</a:t>
            </a:r>
            <a:r>
              <a:rPr lang="en-US" sz="3000" dirty="0"/>
              <a:t>—one who has </a:t>
            </a:r>
            <a:r>
              <a:rPr lang="en-US" sz="3000" i="1" dirty="0"/>
              <a:t>not </a:t>
            </a:r>
            <a:r>
              <a:rPr lang="en-US" sz="3000" dirty="0"/>
              <a:t>received </a:t>
            </a:r>
            <a:r>
              <a:rPr lang="en-US" sz="3000" dirty="0" smtClean="0"/>
              <a:t>any</a:t>
            </a:r>
            <a:br>
              <a:rPr lang="en-US" sz="3000" dirty="0" smtClean="0"/>
            </a:br>
            <a:r>
              <a:rPr lang="en-US" sz="3000" dirty="0" smtClean="0"/>
              <a:t>professional </a:t>
            </a:r>
            <a:r>
              <a:rPr lang="en-US" sz="3000" dirty="0"/>
              <a:t>services from physician, </a:t>
            </a:r>
            <a:r>
              <a:rPr lang="en-US" sz="3000" dirty="0" smtClean="0"/>
              <a:t>or from</a:t>
            </a:r>
            <a:br>
              <a:rPr lang="en-US" sz="3000" dirty="0" smtClean="0"/>
            </a:br>
            <a:r>
              <a:rPr lang="en-US" sz="3000" dirty="0" smtClean="0"/>
              <a:t>another </a:t>
            </a:r>
            <a:r>
              <a:rPr lang="en-US" sz="3000" dirty="0"/>
              <a:t>physician of same specialty </a:t>
            </a:r>
            <a:r>
              <a:rPr lang="en-US" sz="3000" dirty="0" smtClean="0"/>
              <a:t>who belongs</a:t>
            </a:r>
            <a:br>
              <a:rPr lang="en-US" sz="3000" dirty="0" smtClean="0"/>
            </a:br>
            <a:r>
              <a:rPr lang="en-US" sz="3000" dirty="0" smtClean="0"/>
              <a:t>to </a:t>
            </a:r>
            <a:r>
              <a:rPr lang="en-US" sz="3000" dirty="0"/>
              <a:t>same group practice, within </a:t>
            </a:r>
            <a:r>
              <a:rPr lang="en-US" sz="3000" dirty="0" smtClean="0"/>
              <a:t>past </a:t>
            </a:r>
            <a:r>
              <a:rPr lang="en-US" sz="3000" dirty="0"/>
              <a:t>three years</a:t>
            </a:r>
          </a:p>
          <a:p>
            <a:pPr>
              <a:spcBef>
                <a:spcPts val="1200"/>
              </a:spcBef>
            </a:pPr>
            <a:r>
              <a:rPr lang="en-US" sz="3000" i="1" dirty="0"/>
              <a:t>Established patient—</a:t>
            </a:r>
            <a:r>
              <a:rPr lang="en-US" sz="3000" dirty="0"/>
              <a:t>one who </a:t>
            </a:r>
            <a:r>
              <a:rPr lang="en-US" sz="3000" i="1" dirty="0"/>
              <a:t>has </a:t>
            </a:r>
            <a:r>
              <a:rPr lang="en-US" sz="3000" dirty="0" smtClean="0"/>
              <a:t>received</a:t>
            </a:r>
            <a:br>
              <a:rPr lang="en-US" sz="3000" dirty="0" smtClean="0"/>
            </a:br>
            <a:r>
              <a:rPr lang="en-US" sz="3000" dirty="0" smtClean="0"/>
              <a:t>professional </a:t>
            </a:r>
            <a:r>
              <a:rPr lang="en-US" sz="3000" dirty="0"/>
              <a:t>services </a:t>
            </a:r>
            <a:r>
              <a:rPr lang="en-US" sz="3000" dirty="0" smtClean="0"/>
              <a:t>from physician</a:t>
            </a:r>
            <a:r>
              <a:rPr lang="en-US" sz="3000" dirty="0"/>
              <a:t>, or </a:t>
            </a:r>
            <a:r>
              <a:rPr lang="en-US" sz="3000" dirty="0" smtClean="0"/>
              <a:t>from</a:t>
            </a:r>
            <a:br>
              <a:rPr lang="en-US" sz="3000" dirty="0" smtClean="0"/>
            </a:br>
            <a:r>
              <a:rPr lang="en-US" sz="3000" dirty="0" smtClean="0"/>
              <a:t>another </a:t>
            </a:r>
            <a:r>
              <a:rPr lang="en-US" sz="3000" dirty="0"/>
              <a:t>physician of </a:t>
            </a:r>
            <a:r>
              <a:rPr lang="en-US" sz="3000" dirty="0" smtClean="0"/>
              <a:t>same </a:t>
            </a:r>
            <a:r>
              <a:rPr lang="en-US" sz="3000" dirty="0"/>
              <a:t>specialty </a:t>
            </a:r>
            <a:r>
              <a:rPr lang="en-US" sz="3000" dirty="0" smtClean="0"/>
              <a:t>who belongs</a:t>
            </a:r>
            <a:br>
              <a:rPr lang="en-US" sz="3000" dirty="0" smtClean="0"/>
            </a:br>
            <a:r>
              <a:rPr lang="en-US" sz="3000" dirty="0" smtClean="0"/>
              <a:t>to </a:t>
            </a:r>
            <a:r>
              <a:rPr lang="en-US" sz="3000" dirty="0"/>
              <a:t>same </a:t>
            </a:r>
            <a:r>
              <a:rPr lang="en-US" sz="3000" dirty="0" smtClean="0"/>
              <a:t>group practice</a:t>
            </a:r>
            <a:r>
              <a:rPr lang="en-US" sz="3000" dirty="0"/>
              <a:t>, within </a:t>
            </a:r>
            <a:r>
              <a:rPr lang="en-US" sz="3000" dirty="0" smtClean="0"/>
              <a:t>past three years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70536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76" y="373360"/>
            <a:ext cx="8206680" cy="1327448"/>
          </a:xfrm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Evaluation and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Management Terms </a:t>
            </a: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Concurrent care—</a:t>
            </a:r>
            <a:r>
              <a:rPr lang="en-US" dirty="0"/>
              <a:t>provision of similar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services </a:t>
            </a:r>
            <a:r>
              <a:rPr lang="en-US" dirty="0"/>
              <a:t>to same patient by more than 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provider </a:t>
            </a:r>
            <a:r>
              <a:rPr lang="en-US" dirty="0"/>
              <a:t>on same day</a:t>
            </a:r>
          </a:p>
          <a:p>
            <a:pPr>
              <a:spcBef>
                <a:spcPts val="1200"/>
              </a:spcBef>
            </a:pPr>
            <a:r>
              <a:rPr lang="en-US" i="1" dirty="0"/>
              <a:t>Transfer of care—</a:t>
            </a:r>
            <a:r>
              <a:rPr lang="en-US" dirty="0"/>
              <a:t>physician who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managing </a:t>
            </a:r>
            <a:r>
              <a:rPr lang="en-US" dirty="0"/>
              <a:t>some or all of patient</a:t>
            </a:r>
            <a:r>
              <a:rPr lang="fr-FR" altLang="ja-JP" dirty="0"/>
              <a:t>’</a:t>
            </a:r>
            <a:r>
              <a:rPr lang="en-US" altLang="ja-JP" dirty="0"/>
              <a:t>s problems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releases </a:t>
            </a:r>
            <a:r>
              <a:rPr lang="en-US" altLang="ja-JP" dirty="0"/>
              <a:t>patient to another provider</a:t>
            </a:r>
            <a:r>
              <a:rPr lang="fr-FR" altLang="ja-JP" dirty="0"/>
              <a:t>’</a:t>
            </a:r>
            <a:r>
              <a:rPr lang="en-US" altLang="ja-JP" dirty="0"/>
              <a:t>s care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86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Level of E/M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Categories/subcategories contain codes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according </a:t>
            </a:r>
            <a:r>
              <a:rPr lang="en-US" dirty="0"/>
              <a:t>to level of services for reporting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payers.</a:t>
            </a:r>
          </a:p>
          <a:p>
            <a:pPr lvl="1">
              <a:spcBef>
                <a:spcPts val="600"/>
              </a:spcBef>
            </a:pPr>
            <a:r>
              <a:rPr lang="en-US" sz="2800" i="1" dirty="0"/>
              <a:t>Example: </a:t>
            </a:r>
            <a:r>
              <a:rPr lang="en-US" sz="2800" dirty="0"/>
              <a:t>Code 99213 is level 3 E/M service.</a:t>
            </a:r>
          </a:p>
          <a:p>
            <a:pPr>
              <a:spcBef>
                <a:spcPts val="1200"/>
              </a:spcBef>
            </a:pPr>
            <a:r>
              <a:rPr lang="en-US" dirty="0"/>
              <a:t>Last number of some E/M codes represents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level </a:t>
            </a:r>
            <a:r>
              <a:rPr lang="en-US" dirty="0"/>
              <a:t>of service, but levels within categories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subcategories are </a:t>
            </a:r>
            <a:r>
              <a:rPr lang="en-US" i="1" dirty="0"/>
              <a:t>not </a:t>
            </a:r>
            <a:r>
              <a:rPr lang="en-US" dirty="0"/>
              <a:t>interchangeable.</a:t>
            </a:r>
          </a:p>
          <a:p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9965603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Level of E/M Services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Include conferences with or about patients,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evaluations</a:t>
            </a:r>
            <a:r>
              <a:rPr lang="en-US" dirty="0"/>
              <a:t>, examinations, and so on.</a:t>
            </a:r>
          </a:p>
          <a:p>
            <a:pPr>
              <a:spcBef>
                <a:spcPts val="1200"/>
              </a:spcBef>
            </a:pPr>
            <a:r>
              <a:rPr lang="en-US" dirty="0"/>
              <a:t>Typically, just one E/M code is reported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/>
              <a:t>day by a provider for a patient.</a:t>
            </a:r>
          </a:p>
          <a:p>
            <a:pPr>
              <a:spcBef>
                <a:spcPts val="1200"/>
              </a:spcBef>
            </a:pPr>
            <a:r>
              <a:rPr lang="en-US" dirty="0"/>
              <a:t>When separately identifiable E/M service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provided </a:t>
            </a:r>
            <a:r>
              <a:rPr lang="en-US" dirty="0"/>
              <a:t>in addition to surgical procedure,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 </a:t>
            </a:r>
            <a:r>
              <a:rPr lang="en-US" dirty="0"/>
              <a:t>modifier -25 to E/M code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36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Level of E/M Services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seven components, six of which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determine </a:t>
            </a:r>
            <a:r>
              <a:rPr lang="en-US" dirty="0"/>
              <a:t>level of E/M service code: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History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Examination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Medical decision making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Counseling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Coordination of care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Nature of presenting problem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32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Key components</a:t>
            </a:r>
            <a:r>
              <a:rPr lang="en-US" dirty="0"/>
              <a:t>—history, examination,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medical </a:t>
            </a:r>
            <a:r>
              <a:rPr lang="en-US" dirty="0"/>
              <a:t>decision making</a:t>
            </a:r>
          </a:p>
          <a:p>
            <a:pPr>
              <a:spcBef>
                <a:spcPts val="1200"/>
              </a:spcBef>
            </a:pPr>
            <a:r>
              <a:rPr lang="en-US" i="1" dirty="0"/>
              <a:t>Contributory components</a:t>
            </a:r>
            <a:r>
              <a:rPr lang="en-US" dirty="0"/>
              <a:t>—counseling,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coordination </a:t>
            </a:r>
            <a:r>
              <a:rPr lang="en-US" dirty="0"/>
              <a:t>of care, nature of presenting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</a:t>
            </a:r>
            <a:r>
              <a:rPr lang="en-US" dirty="0"/>
              <a:t>, and time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Must be focus of visit to be used in selection of E/M </a:t>
            </a:r>
            <a:r>
              <a:rPr lang="en-US" dirty="0" smtClean="0"/>
              <a:t>code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Category I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Evaluation and Management (E/M)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Anesthesia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Surgery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Radiology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Pathology and Laboratory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Medicine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6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Extent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History</a:t>
            </a:r>
            <a:r>
              <a:rPr lang="en-US" dirty="0"/>
              <a:t>—interview of patient that includes </a:t>
            </a:r>
            <a:br>
              <a:rPr lang="en-US" dirty="0"/>
            </a:br>
            <a:r>
              <a:rPr lang="en-US" dirty="0" smtClean="0"/>
              <a:t>HPI </a:t>
            </a:r>
            <a:r>
              <a:rPr lang="en-US" dirty="0"/>
              <a:t>and CC, ROS, and PFSH</a:t>
            </a:r>
          </a:p>
          <a:p>
            <a:pPr>
              <a:spcBef>
                <a:spcPts val="1200"/>
              </a:spcBef>
            </a:pPr>
            <a:r>
              <a:rPr lang="en-US" i="1" dirty="0"/>
              <a:t>Extent of history</a:t>
            </a:r>
            <a:r>
              <a:rPr lang="en-US" dirty="0"/>
              <a:t>—categorized according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four </a:t>
            </a:r>
            <a:r>
              <a:rPr lang="en-US" dirty="0"/>
              <a:t>levels: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Problem-focused history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Expanded problem-focused history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Detailed history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Comprehensive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36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Extent of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Physical examination</a:t>
            </a:r>
            <a:r>
              <a:rPr lang="en-US" dirty="0"/>
              <a:t>—assessment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</a:t>
            </a:r>
            <a:r>
              <a:rPr lang="fr-FR" altLang="ja-JP" dirty="0" smtClean="0"/>
              <a:t>’</a:t>
            </a:r>
            <a:r>
              <a:rPr lang="en-US" altLang="ja-JP" dirty="0" smtClean="0"/>
              <a:t>s </a:t>
            </a:r>
            <a:r>
              <a:rPr lang="en-US" altLang="ja-JP" dirty="0"/>
              <a:t>body areas and organ systems</a:t>
            </a:r>
          </a:p>
          <a:p>
            <a:pPr>
              <a:spcBef>
                <a:spcPts val="1200"/>
              </a:spcBef>
            </a:pPr>
            <a:r>
              <a:rPr lang="en-US" i="1" dirty="0"/>
              <a:t>Extent of examination</a:t>
            </a:r>
            <a:r>
              <a:rPr lang="en-US" dirty="0"/>
              <a:t>—categorized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according </a:t>
            </a:r>
            <a:r>
              <a:rPr lang="en-US" dirty="0"/>
              <a:t>to four levels: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Problem-focused examination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Expanded problem-focused examination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Detailed examination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Comprehensive examination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694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Complexity of Medical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dirty="0"/>
              <a:t>Complexity of establishing diagnosis and/or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selecting </a:t>
            </a:r>
            <a:r>
              <a:rPr lang="en-US" dirty="0"/>
              <a:t>management option</a:t>
            </a:r>
          </a:p>
          <a:p>
            <a:pPr>
              <a:spcBef>
                <a:spcPts val="1200"/>
              </a:spcBef>
            </a:pPr>
            <a:r>
              <a:rPr lang="en-US" dirty="0"/>
              <a:t>Measured by: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Number of diagnoses or management options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Amount and/or complexity of data to be reviewed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Risk of complications and/or morbidity or mortality</a:t>
            </a:r>
          </a:p>
          <a:p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2592449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Complexity of Medical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Decision Making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8840"/>
            <a:ext cx="7772400" cy="4320480"/>
          </a:xfrm>
        </p:spPr>
        <p:txBody>
          <a:bodyPr/>
          <a:lstStyle/>
          <a:p>
            <a:r>
              <a:rPr lang="en-US" dirty="0"/>
              <a:t>Types of medical decision making: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Straightforward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Low complexity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Moderate complexity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High </a:t>
            </a:r>
            <a:r>
              <a:rPr lang="en-US" dirty="0" smtClean="0"/>
              <a:t>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9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Contributory Components</a:t>
            </a: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41643"/>
            <a:ext cx="7772400" cy="4320480"/>
          </a:xfrm>
        </p:spPr>
        <p:txBody>
          <a:bodyPr/>
          <a:lstStyle/>
          <a:p>
            <a:pPr>
              <a:lnSpc>
                <a:spcPct val="91000"/>
              </a:lnSpc>
            </a:pPr>
            <a:r>
              <a:rPr lang="en-US" i="1" dirty="0"/>
              <a:t>Counseling</a:t>
            </a:r>
            <a:r>
              <a:rPr lang="en-US" dirty="0"/>
              <a:t>—discussion with patient </a:t>
            </a:r>
            <a:r>
              <a:rPr lang="en-US" dirty="0" smtClean="0"/>
              <a:t>and/or</a:t>
            </a:r>
            <a:br>
              <a:rPr lang="en-US" dirty="0" smtClean="0"/>
            </a:br>
            <a:r>
              <a:rPr lang="en-US" dirty="0" smtClean="0"/>
              <a:t>family concerning </a:t>
            </a:r>
            <a:r>
              <a:rPr lang="en-US" dirty="0"/>
              <a:t>one or more of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following </a:t>
            </a:r>
            <a:r>
              <a:rPr lang="en-US" dirty="0"/>
              <a:t>areas:</a:t>
            </a:r>
          </a:p>
          <a:p>
            <a:pPr lvl="1">
              <a:lnSpc>
                <a:spcPct val="91000"/>
              </a:lnSpc>
              <a:spcBef>
                <a:spcPts val="600"/>
              </a:spcBef>
              <a:buFont typeface="Times New Roman" charset="0"/>
              <a:buChar char="‒"/>
            </a:pPr>
            <a:r>
              <a:rPr lang="en-US" sz="2000" dirty="0"/>
              <a:t>Diagnostic results</a:t>
            </a:r>
          </a:p>
          <a:p>
            <a:pPr lvl="1">
              <a:lnSpc>
                <a:spcPct val="91000"/>
              </a:lnSpc>
              <a:buFont typeface="Times New Roman" charset="0"/>
              <a:buChar char="‒"/>
            </a:pPr>
            <a:r>
              <a:rPr lang="en-US" sz="2000" dirty="0"/>
              <a:t>Impressions</a:t>
            </a:r>
          </a:p>
          <a:p>
            <a:pPr lvl="1">
              <a:lnSpc>
                <a:spcPct val="91000"/>
              </a:lnSpc>
              <a:buFont typeface="Times New Roman" charset="0"/>
              <a:buChar char="‒"/>
            </a:pPr>
            <a:r>
              <a:rPr lang="en-US" sz="2000" dirty="0"/>
              <a:t>Recommended diagnostic studies</a:t>
            </a:r>
          </a:p>
          <a:p>
            <a:pPr lvl="1">
              <a:lnSpc>
                <a:spcPct val="91000"/>
              </a:lnSpc>
              <a:buFont typeface="Times New Roman" charset="0"/>
              <a:buChar char="‒"/>
            </a:pPr>
            <a:r>
              <a:rPr lang="en-US" sz="2000" dirty="0"/>
              <a:t>Prognosis</a:t>
            </a:r>
          </a:p>
          <a:p>
            <a:pPr lvl="1">
              <a:lnSpc>
                <a:spcPct val="91000"/>
              </a:lnSpc>
              <a:buFont typeface="Times New Roman" charset="0"/>
              <a:buChar char="‒"/>
            </a:pPr>
            <a:r>
              <a:rPr lang="en-US" sz="2000" dirty="0"/>
              <a:t>Risks and benefits of management options</a:t>
            </a:r>
          </a:p>
          <a:p>
            <a:pPr lvl="1">
              <a:lnSpc>
                <a:spcPct val="91000"/>
              </a:lnSpc>
              <a:buFont typeface="Times New Roman" charset="0"/>
              <a:buChar char="‒"/>
            </a:pPr>
            <a:r>
              <a:rPr lang="en-US" sz="2000" dirty="0"/>
              <a:t>Instructions for management/follow-up</a:t>
            </a:r>
          </a:p>
          <a:p>
            <a:pPr lvl="1">
              <a:lnSpc>
                <a:spcPct val="91000"/>
              </a:lnSpc>
              <a:buFont typeface="Times New Roman" charset="0"/>
              <a:buChar char="‒"/>
            </a:pPr>
            <a:r>
              <a:rPr lang="en-US" sz="2000" dirty="0"/>
              <a:t>Importance of compliance with chosen management options</a:t>
            </a:r>
          </a:p>
          <a:p>
            <a:pPr lvl="1">
              <a:lnSpc>
                <a:spcPct val="91000"/>
              </a:lnSpc>
              <a:buFont typeface="Times New Roman" charset="0"/>
              <a:buChar char="‒"/>
            </a:pPr>
            <a:r>
              <a:rPr lang="en-US" sz="2000" dirty="0"/>
              <a:t>Risk factor reduction</a:t>
            </a:r>
          </a:p>
          <a:p>
            <a:pPr lvl="1">
              <a:lnSpc>
                <a:spcPct val="91000"/>
              </a:lnSpc>
              <a:buFont typeface="Times New Roman" charset="0"/>
              <a:buChar char="‒"/>
            </a:pPr>
            <a:r>
              <a:rPr lang="en-US" sz="2000" dirty="0"/>
              <a:t>Patient and family education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256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Contributory Components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Coordination of care</a:t>
            </a:r>
            <a:r>
              <a:rPr lang="en-US" dirty="0"/>
              <a:t>—when physician </a:t>
            </a:r>
            <a:br>
              <a:rPr lang="en-US" dirty="0"/>
            </a:br>
            <a:r>
              <a:rPr lang="en-US" dirty="0"/>
              <a:t>makes arrangements with other providers or </a:t>
            </a:r>
            <a:br>
              <a:rPr lang="en-US" dirty="0"/>
            </a:br>
            <a:r>
              <a:rPr lang="en-US" dirty="0"/>
              <a:t>agencies for patient services</a:t>
            </a:r>
          </a:p>
          <a:p>
            <a:pPr>
              <a:spcBef>
                <a:spcPts val="1200"/>
              </a:spcBef>
            </a:pPr>
            <a:r>
              <a:rPr lang="en-US" i="1" dirty="0"/>
              <a:t>Nature of the presenting problem</a:t>
            </a:r>
            <a:r>
              <a:rPr lang="en-US" dirty="0"/>
              <a:t>—disease, </a:t>
            </a:r>
            <a:br>
              <a:rPr lang="en-US" dirty="0"/>
            </a:br>
            <a:r>
              <a:rPr lang="en-US" dirty="0"/>
              <a:t>condition, illness, injury, symptom, sign, </a:t>
            </a:r>
            <a:br>
              <a:rPr lang="en-US" dirty="0"/>
            </a:br>
            <a:r>
              <a:rPr lang="en-US" dirty="0"/>
              <a:t>finding, complaint, or other reason for </a:t>
            </a:r>
            <a:br>
              <a:rPr lang="en-US" dirty="0"/>
            </a:br>
            <a:r>
              <a:rPr lang="en-US" dirty="0"/>
              <a:t>encounter, with or without diagnosis </a:t>
            </a:r>
            <a:br>
              <a:rPr lang="en-US" dirty="0"/>
            </a:br>
            <a:r>
              <a:rPr lang="en-US" dirty="0"/>
              <a:t>established at time of </a:t>
            </a:r>
            <a:r>
              <a:rPr lang="en-US" dirty="0" smtClean="0"/>
              <a:t>encounter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982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Contributory Components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Five types of presenting problems: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Minimal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Self-limited or minor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Low severity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Moderate severity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High severity</a:t>
            </a:r>
          </a:p>
          <a:p>
            <a:pPr>
              <a:spcBef>
                <a:spcPts val="1200"/>
              </a:spcBef>
            </a:pPr>
            <a:r>
              <a:rPr lang="en-US" i="1" dirty="0"/>
              <a:t>Face-to-face time</a:t>
            </a:r>
            <a:r>
              <a:rPr lang="en-US" dirty="0"/>
              <a:t>—amount of time provider </a:t>
            </a:r>
            <a:br>
              <a:rPr lang="en-US" dirty="0"/>
            </a:br>
            <a:r>
              <a:rPr lang="en-US" dirty="0" smtClean="0"/>
              <a:t>spends </a:t>
            </a:r>
            <a:r>
              <a:rPr lang="en-US" dirty="0"/>
              <a:t>with patient and/or </a:t>
            </a:r>
            <a:r>
              <a:rPr lang="en-US" dirty="0" smtClean="0"/>
              <a:t>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37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Contributory Components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i="1" dirty="0"/>
              <a:t>Unit/floor time</a:t>
            </a:r>
            <a:r>
              <a:rPr lang="en-US" dirty="0"/>
              <a:t>—amount of time provider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spends </a:t>
            </a:r>
            <a:r>
              <a:rPr lang="en-US" dirty="0"/>
              <a:t>at patient</a:t>
            </a:r>
            <a:r>
              <a:rPr lang="fr-FR" altLang="ja-JP" dirty="0"/>
              <a:t>’</a:t>
            </a:r>
            <a:r>
              <a:rPr lang="en-US" altLang="ja-JP" dirty="0"/>
              <a:t>s bedside and managing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patient’s </a:t>
            </a:r>
            <a:r>
              <a:rPr lang="en-US" altLang="ja-JP" dirty="0"/>
              <a:t>care on unit or floor; applies to: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Inpatient hospital care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Hospital observation care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Initial and follow-up inpatient hospital consultations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Nursing facility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328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Office or other outpatient services</a:t>
            </a:r>
          </a:p>
          <a:p>
            <a:pPr>
              <a:spcBef>
                <a:spcPts val="1200"/>
              </a:spcBef>
            </a:pPr>
            <a:r>
              <a:rPr lang="en-US" dirty="0"/>
              <a:t>Hospital observation services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Furnished in hospital outpatient setting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Patient is considered outpatient.</a:t>
            </a:r>
            <a:endParaRPr lang="en-US" sz="3200" dirty="0"/>
          </a:p>
          <a:p>
            <a:pPr>
              <a:spcBef>
                <a:spcPts val="1200"/>
              </a:spcBef>
            </a:pPr>
            <a:r>
              <a:rPr lang="en-US" dirty="0"/>
              <a:t>Hospital inpatient services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Initial hospital care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Subsequent hospital care 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Observation or inpatient care services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Hospital discharge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587727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844712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Consultations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Examination of patient by health care provider, usually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specialist, for purpose of advising referring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attending </a:t>
            </a:r>
            <a:r>
              <a:rPr lang="en-US" dirty="0"/>
              <a:t>physician in E/M of specific problem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Consultants may initiate diagnostic and/or therapeutic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services </a:t>
            </a:r>
            <a:r>
              <a:rPr lang="en-US" dirty="0"/>
              <a:t>as necessary during consultation.</a:t>
            </a:r>
          </a:p>
          <a:p>
            <a:pPr lvl="1">
              <a:buFont typeface="Times New Roman" charset="0"/>
              <a:buChar char="‒"/>
            </a:pPr>
            <a:r>
              <a:rPr lang="en-US" i="1" dirty="0"/>
              <a:t>Referral</a:t>
            </a:r>
            <a:r>
              <a:rPr lang="en-US" sz="2800" dirty="0"/>
              <a:t>—</a:t>
            </a:r>
            <a:r>
              <a:rPr lang="en-US" dirty="0"/>
              <a:t>when patient reports that another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provider </a:t>
            </a:r>
            <a:r>
              <a:rPr lang="en-US" altLang="ja-JP" dirty="0"/>
              <a:t>“referred” patient to provider; </a:t>
            </a:r>
            <a:r>
              <a:rPr lang="en-US" altLang="ja-JP" i="1" dirty="0"/>
              <a:t>not </a:t>
            </a:r>
            <a:r>
              <a:rPr lang="en-US" altLang="ja-JP" dirty="0"/>
              <a:t>a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consultation </a:t>
            </a:r>
            <a:r>
              <a:rPr lang="en-US" i="1" dirty="0"/>
              <a:t>(</a:t>
            </a:r>
            <a:r>
              <a:rPr lang="en-US" i="1" dirty="0" smtClean="0"/>
              <a:t>continues)</a:t>
            </a:r>
            <a:endParaRPr lang="en-US" i="1" dirty="0"/>
          </a:p>
          <a:p>
            <a:pPr lvl="1">
              <a:buFont typeface="Times New Roman" charset="0"/>
              <a:buChar char="‒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3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Category I Code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Number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0480"/>
          </a:xfrm>
        </p:spPr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Five-digit code number and narrative </a:t>
            </a:r>
            <a:endParaRPr lang="en-US" dirty="0" smtClean="0">
              <a:latin typeface="Times" charset="0"/>
              <a:ea typeface="MS PGothic" charset="0"/>
              <a:cs typeface="Times" charset="0"/>
            </a:endParaRPr>
          </a:p>
          <a:p>
            <a:pPr marL="0" indent="0">
              <a:buNone/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  description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for each procedure and service</a:t>
            </a:r>
          </a:p>
          <a:p>
            <a:pPr lvl="1">
              <a:spcBef>
                <a:spcPts val="1200"/>
              </a:spcBef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Stand-alone code—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includes complete description of 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/>
            </a:r>
            <a:br>
              <a:rPr lang="en-US" dirty="0" smtClean="0">
                <a:latin typeface="Times" charset="0"/>
                <a:ea typeface="Times" charset="0"/>
                <a:cs typeface="Times" charset="0"/>
              </a:rPr>
            </a:b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procedure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or service</a:t>
            </a:r>
          </a:p>
          <a:p>
            <a:pPr lvl="1">
              <a:spcBef>
                <a:spcPts val="1200"/>
              </a:spcBef>
            </a:pPr>
            <a:r>
              <a:rPr lang="en-US" i="1" dirty="0">
                <a:latin typeface="Times" charset="0"/>
                <a:ea typeface="Times" charset="0"/>
                <a:cs typeface="Times" charset="0"/>
              </a:rPr>
              <a:t>Indented code—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appears below stand-alone code</a:t>
            </a: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,</a:t>
            </a:r>
            <a:br>
              <a:rPr lang="en-US" dirty="0" smtClean="0">
                <a:latin typeface="Times" charset="0"/>
                <a:ea typeface="Times" charset="0"/>
                <a:cs typeface="Times" charset="0"/>
              </a:rPr>
            </a:b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requiring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coder to refer back to common portion of </a:t>
            </a:r>
            <a:br>
              <a:rPr lang="en-US" dirty="0">
                <a:latin typeface="Times" charset="0"/>
                <a:ea typeface="Times" charset="0"/>
                <a:cs typeface="Times" charset="0"/>
              </a:rPr>
            </a:br>
            <a:r>
              <a:rPr lang="en-US" dirty="0" smtClean="0">
                <a:latin typeface="Times" charset="0"/>
                <a:ea typeface="Times" charset="0"/>
                <a:cs typeface="Times" charset="0"/>
              </a:rPr>
              <a:t>code 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description located before semicolon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8530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Consultations </a:t>
            </a:r>
            <a:r>
              <a:rPr lang="en-US" sz="2400" i="1" dirty="0"/>
              <a:t>(continued)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i="1" dirty="0"/>
              <a:t>Preoperative clearance</a:t>
            </a:r>
            <a:r>
              <a:rPr lang="en-US" dirty="0"/>
              <a:t>—when surgeon requests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specialist </a:t>
            </a:r>
            <a:r>
              <a:rPr lang="en-US" dirty="0"/>
              <a:t>or other physician to examine patient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 </a:t>
            </a:r>
            <a:r>
              <a:rPr lang="en-US" dirty="0"/>
              <a:t>opinion about whether patient can withstand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expected </a:t>
            </a:r>
            <a:r>
              <a:rPr lang="en-US" dirty="0"/>
              <a:t>risks of specific surgery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When referring surgeon documents written request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preoperative </a:t>
            </a:r>
            <a:r>
              <a:rPr lang="en-US" dirty="0"/>
              <a:t>clearance, service is considered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consultation.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60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department services</a:t>
            </a:r>
          </a:p>
          <a:p>
            <a:pPr lvl="1"/>
            <a:r>
              <a:rPr lang="en-US" dirty="0"/>
              <a:t>Provided in a hospital that is open 24 hours for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purpose </a:t>
            </a:r>
            <a:r>
              <a:rPr lang="en-US" dirty="0"/>
              <a:t>of providing unscheduled episodic services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patients </a:t>
            </a:r>
            <a:r>
              <a:rPr lang="en-US" dirty="0"/>
              <a:t>who require immediate medical attention</a:t>
            </a:r>
          </a:p>
          <a:p>
            <a:r>
              <a:rPr lang="en-US" dirty="0"/>
              <a:t>Critical care services</a:t>
            </a:r>
          </a:p>
          <a:p>
            <a:pPr lvl="1"/>
            <a:r>
              <a:rPr lang="en-US" dirty="0"/>
              <a:t>Reported when physician directly delivers medical </a:t>
            </a:r>
            <a:r>
              <a:rPr lang="en-US" dirty="0" smtClean="0"/>
              <a:t>care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critically ill or critically injured patient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756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Nursing facility services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Provided at a(n) NF, SNF, ICF, LTCF, or psychiatric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residential </a:t>
            </a:r>
            <a:r>
              <a:rPr lang="en-US" dirty="0"/>
              <a:t>treatment facility</a:t>
            </a:r>
          </a:p>
          <a:p>
            <a:pPr>
              <a:spcBef>
                <a:spcPts val="1200"/>
              </a:spcBef>
            </a:pPr>
            <a:r>
              <a:rPr lang="en-US" dirty="0"/>
              <a:t>Domiciliary, rest home (e.g., boarding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home</a:t>
            </a:r>
            <a:r>
              <a:rPr lang="en-US" dirty="0"/>
              <a:t>), or custodial care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162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Domiciliary, rest home (e.g., assisted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living </a:t>
            </a:r>
            <a:r>
              <a:rPr lang="en-US" dirty="0"/>
              <a:t>facility), or home care plan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oversight </a:t>
            </a:r>
            <a:r>
              <a:rPr lang="en-US" dirty="0"/>
              <a:t>services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Cover physician</a:t>
            </a:r>
            <a:r>
              <a:rPr lang="fr-FR" altLang="ja-JP" dirty="0"/>
              <a:t>’</a:t>
            </a:r>
            <a:r>
              <a:rPr lang="en-US" altLang="ja-JP" dirty="0"/>
              <a:t>s time supervising complex and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multidisciplinary </a:t>
            </a:r>
            <a:r>
              <a:rPr lang="en-US" altLang="ja-JP" dirty="0"/>
              <a:t>care treatment programs</a:t>
            </a:r>
          </a:p>
          <a:p>
            <a:pPr>
              <a:spcBef>
                <a:spcPts val="1200"/>
              </a:spcBef>
            </a:pPr>
            <a:r>
              <a:rPr lang="en-US" dirty="0"/>
              <a:t>Home services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Provided to individuals in their place of residence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Promote, maintain, or restore health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Minimize effects of disability and illness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734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Prolonged services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Patient contact that is considered beyond the usual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 </a:t>
            </a:r>
            <a:r>
              <a:rPr lang="en-US" dirty="0"/>
              <a:t>in either an inpatient or outpatient setting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i="1" dirty="0"/>
              <a:t>Direct patient contact</a:t>
            </a:r>
            <a:r>
              <a:rPr lang="en-US" dirty="0"/>
              <a:t>—face-to-face patient contact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i="1" dirty="0"/>
              <a:t>Without direct patient contact</a:t>
            </a:r>
            <a:r>
              <a:rPr lang="en-US" dirty="0"/>
              <a:t>—</a:t>
            </a:r>
            <a:r>
              <a:rPr lang="en-US" i="1" dirty="0"/>
              <a:t>non</a:t>
            </a:r>
            <a:r>
              <a:rPr lang="en-US" dirty="0"/>
              <a:t>-face-to-face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occurring </a:t>
            </a:r>
            <a:r>
              <a:rPr lang="en-US" dirty="0"/>
              <a:t>before and/or after patient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884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Case management services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Processes in which a physician is responsible for: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Direct care of patient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Coordinating and controlling access to or initiating health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care </a:t>
            </a:r>
            <a:r>
              <a:rPr lang="en-US" dirty="0"/>
              <a:t>services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Supervising other health care services needed by </a:t>
            </a:r>
            <a:r>
              <a:rPr lang="en-US" dirty="0" smtClean="0"/>
              <a:t>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743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Care plan oversight services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Cover physician</a:t>
            </a:r>
            <a:r>
              <a:rPr lang="fr-FR" altLang="ja-JP" dirty="0"/>
              <a:t>’</a:t>
            </a:r>
            <a:r>
              <a:rPr lang="en-US" altLang="ja-JP" dirty="0"/>
              <a:t>s time spent supervising complex and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multidisciplinary </a:t>
            </a:r>
            <a:r>
              <a:rPr lang="en-US" altLang="ja-JP" dirty="0"/>
              <a:t>care treatment program for a specific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patient </a:t>
            </a:r>
            <a:r>
              <a:rPr lang="en-US" altLang="ja-JP" dirty="0"/>
              <a:t>who is under the care of a: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Home health agency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Hospice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Nursing facility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867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Preventive medicine services</a:t>
            </a:r>
          </a:p>
          <a:p>
            <a:pPr lvl="1"/>
            <a:r>
              <a:rPr lang="en-US" dirty="0"/>
              <a:t>Routine examinations</a:t>
            </a:r>
          </a:p>
          <a:p>
            <a:pPr lvl="1"/>
            <a:r>
              <a:rPr lang="en-US" dirty="0"/>
              <a:t>Risk management counseling</a:t>
            </a:r>
          </a:p>
          <a:p>
            <a:pPr lvl="1"/>
            <a:r>
              <a:rPr lang="en-US" dirty="0"/>
              <a:t>Also called wellness visits</a:t>
            </a:r>
          </a:p>
          <a:p>
            <a:r>
              <a:rPr lang="en-US" dirty="0"/>
              <a:t>Non-face-to-face physician services</a:t>
            </a:r>
          </a:p>
          <a:p>
            <a:pPr lvl="1"/>
            <a:r>
              <a:rPr lang="en-US" dirty="0"/>
              <a:t>Telephone services</a:t>
            </a:r>
          </a:p>
          <a:p>
            <a:pPr lvl="1"/>
            <a:r>
              <a:rPr lang="en-US" dirty="0"/>
              <a:t>Online medical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27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evaluation and management services</a:t>
            </a:r>
          </a:p>
          <a:p>
            <a:pPr lvl="1"/>
            <a:r>
              <a:rPr lang="en-US" dirty="0"/>
              <a:t>Establishment of baseline information prior to life or </a:t>
            </a:r>
            <a:br>
              <a:rPr lang="en-US" dirty="0"/>
            </a:br>
            <a:r>
              <a:rPr lang="en-US" dirty="0"/>
              <a:t>disability insurance certificates being issued</a:t>
            </a:r>
          </a:p>
          <a:p>
            <a:pPr lvl="1"/>
            <a:r>
              <a:rPr lang="en-US" dirty="0"/>
              <a:t>Examination of a patient with a work-related or </a:t>
            </a:r>
            <a:br>
              <a:rPr lang="en-US" dirty="0"/>
            </a:br>
            <a:r>
              <a:rPr lang="en-US" dirty="0"/>
              <a:t>medical disability problem</a:t>
            </a:r>
          </a:p>
          <a:p>
            <a:r>
              <a:rPr lang="en-US" dirty="0"/>
              <a:t>Newborn care services</a:t>
            </a:r>
          </a:p>
          <a:p>
            <a:pPr lvl="1"/>
            <a:r>
              <a:rPr lang="en-US" dirty="0"/>
              <a:t>Provided to newborns in a variety of settings</a:t>
            </a:r>
          </a:p>
          <a:p>
            <a:pPr lvl="1"/>
            <a:r>
              <a:rPr lang="en-US" dirty="0"/>
              <a:t>Includes delivery/birthing room attendance and </a:t>
            </a:r>
            <a:br>
              <a:rPr lang="en-US" dirty="0"/>
            </a:br>
            <a:r>
              <a:rPr lang="en-US" dirty="0"/>
              <a:t>resuscitation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246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Delivery/birthing room attendance and </a:t>
            </a:r>
            <a:br>
              <a:rPr lang="en-US" dirty="0"/>
            </a:br>
            <a:r>
              <a:rPr lang="en-US" dirty="0"/>
              <a:t>resuscitation services</a:t>
            </a:r>
          </a:p>
          <a:p>
            <a:r>
              <a:rPr lang="en-US" dirty="0"/>
              <a:t>Inpatient neonatal intensive care services and</a:t>
            </a:r>
            <a:br>
              <a:rPr lang="en-US" dirty="0"/>
            </a:br>
            <a:r>
              <a:rPr lang="en-US" dirty="0"/>
              <a:t>pediatric and neonatal critical care services</a:t>
            </a:r>
          </a:p>
          <a:p>
            <a:pPr lvl="1"/>
            <a:r>
              <a:rPr lang="en-US" dirty="0"/>
              <a:t>Provided to critically ill neonates and infants by a </a:t>
            </a:r>
            <a:br>
              <a:rPr lang="en-US" dirty="0"/>
            </a:br>
            <a:r>
              <a:rPr lang="en-US" dirty="0"/>
              <a:t>physician</a:t>
            </a:r>
          </a:p>
          <a:p>
            <a:pPr lvl="1"/>
            <a:r>
              <a:rPr lang="en-US" i="1" dirty="0"/>
              <a:t>Neonate</a:t>
            </a:r>
            <a:r>
              <a:rPr lang="en-US" dirty="0"/>
              <a:t>—newborn, up to 28 days old</a:t>
            </a:r>
          </a:p>
          <a:p>
            <a:pPr lvl="1"/>
            <a:r>
              <a:rPr lang="en-US" i="1" dirty="0"/>
              <a:t>Infant</a:t>
            </a:r>
            <a:r>
              <a:rPr lang="en-US" dirty="0"/>
              <a:t>—very young child, up to one year 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5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Category II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Tracking codes used for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performance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measurement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in compliance with PQRS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Assigned for certain services or test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results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that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support performance measures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Alphanumeric </a:t>
            </a: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and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consist of four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digits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followed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by alpha character F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Reporting is optional.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27719710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Care management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Times New Roman" charset="0"/>
              <a:buChar char="‒"/>
            </a:pPr>
            <a:r>
              <a:rPr lang="en-US" dirty="0"/>
              <a:t>Patient-centered management and support services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provided </a:t>
            </a:r>
            <a:r>
              <a:rPr lang="en-US" dirty="0"/>
              <a:t>to patients who reside at or in: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Home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Domiciliary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Rest home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Assisted living facility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095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 smtClean="0">
                <a:latin typeface="Times" charset="0"/>
                <a:ea typeface="MS PGothic" charset="0"/>
                <a:cs typeface="Times" charset="0"/>
              </a:rPr>
              <a:t>(</a:t>
            </a: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Transitional Care Management Service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Times New Roman" charset="0"/>
              <a:buChar char="‒"/>
            </a:pPr>
            <a:r>
              <a:rPr lang="en-US" dirty="0"/>
              <a:t>Provided to established patients whose medical </a:t>
            </a:r>
            <a:r>
              <a:rPr lang="en-US" dirty="0" smtClean="0"/>
              <a:t>and/or</a:t>
            </a:r>
            <a:br>
              <a:rPr lang="en-US" dirty="0" smtClean="0"/>
            </a:br>
            <a:r>
              <a:rPr lang="en-US" dirty="0" smtClean="0"/>
              <a:t>psychosocial </a:t>
            </a:r>
            <a:r>
              <a:rPr lang="en-US" dirty="0"/>
              <a:t>problems require one of the </a:t>
            </a:r>
            <a:r>
              <a:rPr lang="en-US" dirty="0" smtClean="0"/>
              <a:t>following</a:t>
            </a:r>
            <a:br>
              <a:rPr lang="en-US" dirty="0" smtClean="0"/>
            </a:br>
            <a:r>
              <a:rPr lang="en-US" dirty="0" smtClean="0"/>
              <a:t>during </a:t>
            </a:r>
            <a:r>
              <a:rPr lang="en-US" dirty="0"/>
              <a:t>transitions in care from one </a:t>
            </a:r>
            <a:r>
              <a:rPr lang="en-US" dirty="0" smtClean="0"/>
              <a:t>setting </a:t>
            </a:r>
            <a:r>
              <a:rPr lang="en-US" dirty="0"/>
              <a:t>to the </a:t>
            </a:r>
            <a:r>
              <a:rPr lang="en-US" dirty="0" smtClean="0"/>
              <a:t>patient’s</a:t>
            </a:r>
            <a:br>
              <a:rPr lang="en-US" dirty="0" smtClean="0"/>
            </a:br>
            <a:r>
              <a:rPr lang="en-US" dirty="0" smtClean="0"/>
              <a:t>community </a:t>
            </a:r>
            <a:r>
              <a:rPr lang="en-US" dirty="0"/>
              <a:t>setting: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Moderate-complexity medical decision making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High-complexity medical decision making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380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E/M Subsections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Advance care planning</a:t>
            </a:r>
          </a:p>
          <a:p>
            <a:pPr>
              <a:spcBef>
                <a:spcPts val="1200"/>
              </a:spcBef>
            </a:pPr>
            <a:r>
              <a:rPr lang="en-US" dirty="0"/>
              <a:t>Other Evaluation and Management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Times New Roman" charset="0"/>
              <a:buChar char="‒"/>
            </a:pPr>
            <a:r>
              <a:rPr lang="en-US" dirty="0"/>
              <a:t>Assigned when E/M service provided is not </a:t>
            </a:r>
            <a:r>
              <a:rPr lang="en-US" dirty="0" smtClean="0"/>
              <a:t>described in</a:t>
            </a:r>
            <a:br>
              <a:rPr lang="en-US" dirty="0" smtClean="0"/>
            </a:br>
            <a:r>
              <a:rPr lang="en-US" dirty="0" smtClean="0"/>
              <a:t>any </a:t>
            </a:r>
            <a:r>
              <a:rPr lang="en-US" dirty="0"/>
              <a:t>other listed E/M codes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Times New Roman" charset="0"/>
              <a:buChar char="‒"/>
            </a:pPr>
            <a:r>
              <a:rPr lang="en-US" dirty="0"/>
              <a:t>Use of modifiers with this code is not appropriate.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Times New Roman" charset="0"/>
              <a:buChar char="‒"/>
            </a:pPr>
            <a:r>
              <a:rPr lang="en-US" dirty="0"/>
              <a:t>Special report must be submitted with CMS-1500 claim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36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Anesthesia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Associated with administration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analgesia and/or </a:t>
            </a:r>
            <a:r>
              <a:rPr lang="en-US" dirty="0"/>
              <a:t>anesthesia provided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anesthesiologist </a:t>
            </a:r>
            <a:r>
              <a:rPr lang="en-US" dirty="0"/>
              <a:t>or CRNA</a:t>
            </a:r>
          </a:p>
          <a:p>
            <a:pPr>
              <a:spcBef>
                <a:spcPts val="1200"/>
              </a:spcBef>
            </a:pPr>
            <a:r>
              <a:rPr lang="en-US" dirty="0"/>
              <a:t>Includes administration of: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Local, regional, epidural, general anesthesia, and MAC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Anxiolytics or amnesia-inducing medications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549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Assigning Anesthesia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Anesthesia codes describe general anatomic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area </a:t>
            </a:r>
            <a:r>
              <a:rPr lang="en-US" dirty="0"/>
              <a:t>or service associated with surgical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procedures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There is no one-to-one correspondence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Anesthesia </a:t>
            </a:r>
            <a:r>
              <a:rPr lang="en-US" dirty="0"/>
              <a:t>to Surgery section codes.</a:t>
            </a:r>
          </a:p>
          <a:p>
            <a:pPr>
              <a:spcBef>
                <a:spcPts val="1200"/>
              </a:spcBef>
            </a:pPr>
            <a:r>
              <a:rPr lang="en-US" dirty="0"/>
              <a:t>The same Anesthesia section code is often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reported </a:t>
            </a:r>
            <a:r>
              <a:rPr lang="en-US" dirty="0"/>
              <a:t>for different surgical procedures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share similar anesthesia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161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Qualifying Circumstances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for 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pPr>
              <a:lnSpc>
                <a:spcPct val="97000"/>
              </a:lnSpc>
            </a:pPr>
            <a:r>
              <a:rPr lang="en-US" dirty="0"/>
              <a:t>Anesthesia services provided </a:t>
            </a:r>
            <a:r>
              <a:rPr lang="en-US" dirty="0" smtClean="0"/>
              <a:t>during situations</a:t>
            </a:r>
            <a:br>
              <a:rPr lang="en-US" dirty="0" smtClean="0"/>
            </a:br>
            <a:r>
              <a:rPr lang="en-US" dirty="0" smtClean="0"/>
              <a:t>or circumstances </a:t>
            </a:r>
            <a:r>
              <a:rPr lang="en-US" dirty="0"/>
              <a:t>that make anesthesia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administration </a:t>
            </a:r>
            <a:r>
              <a:rPr lang="en-US" dirty="0"/>
              <a:t>more difficult, as follows:</a:t>
            </a:r>
          </a:p>
          <a:p>
            <a:pPr lvl="1">
              <a:lnSpc>
                <a:spcPct val="97000"/>
              </a:lnSpc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99100 (Anesthesia for patient of extreme age, </a:t>
            </a:r>
            <a:r>
              <a:rPr lang="en-US" dirty="0" smtClean="0"/>
              <a:t>younger</a:t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/>
              <a:t>one </a:t>
            </a:r>
            <a:r>
              <a:rPr lang="en-US" dirty="0" smtClean="0"/>
              <a:t>year </a:t>
            </a:r>
            <a:r>
              <a:rPr lang="en-US" dirty="0"/>
              <a:t>and older than 70)</a:t>
            </a:r>
          </a:p>
          <a:p>
            <a:pPr lvl="1">
              <a:lnSpc>
                <a:spcPct val="97000"/>
              </a:lnSpc>
              <a:buFont typeface="Times New Roman" charset="0"/>
              <a:buChar char="‒"/>
            </a:pPr>
            <a:r>
              <a:rPr lang="en-US" dirty="0"/>
              <a:t>99116 (Anesthesia complicated by utilization of </a:t>
            </a:r>
            <a:r>
              <a:rPr lang="en-US" dirty="0" smtClean="0"/>
              <a:t>total</a:t>
            </a:r>
            <a:br>
              <a:rPr lang="en-US" dirty="0" smtClean="0"/>
            </a:br>
            <a:r>
              <a:rPr lang="en-US" dirty="0" smtClean="0"/>
              <a:t>body hypothermia</a:t>
            </a:r>
            <a:r>
              <a:rPr lang="en-US" dirty="0"/>
              <a:t>)</a:t>
            </a:r>
          </a:p>
          <a:p>
            <a:pPr lvl="1">
              <a:lnSpc>
                <a:spcPct val="97000"/>
              </a:lnSpc>
              <a:buFont typeface="Times New Roman" charset="0"/>
              <a:buChar char="‒"/>
            </a:pPr>
            <a:r>
              <a:rPr lang="en-US" dirty="0"/>
              <a:t>99135 (Anesthesia complicated by utilization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controlled hypotension</a:t>
            </a:r>
            <a:r>
              <a:rPr lang="en-US" dirty="0"/>
              <a:t>)</a:t>
            </a:r>
          </a:p>
          <a:p>
            <a:pPr lvl="1">
              <a:lnSpc>
                <a:spcPct val="97000"/>
              </a:lnSpc>
              <a:buFont typeface="Times New Roman" charset="0"/>
              <a:buChar char="‒"/>
            </a:pPr>
            <a:r>
              <a:rPr lang="en-US" dirty="0"/>
              <a:t>99140 (Anesthesia complicated by emergency conditions)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589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Physical Status Modifiers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70677"/>
              </p:ext>
            </p:extLst>
          </p:nvPr>
        </p:nvGraphicFramePr>
        <p:xfrm>
          <a:off x="1115616" y="2852936"/>
          <a:ext cx="6985000" cy="307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113"/>
                <a:gridCol w="6143887"/>
              </a:tblGrid>
              <a:tr h="213448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39" marB="4573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40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-P1</a:t>
                      </a:r>
                      <a:endParaRPr lang="en-US" sz="2000" b="1" dirty="0"/>
                    </a:p>
                  </a:txBody>
                  <a:tcPr marL="91443" marR="91443" marT="45739" marB="45739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normal healthy patient</a:t>
                      </a:r>
                    </a:p>
                  </a:txBody>
                  <a:tcPr marL="91443" marR="91443" marT="45739" marB="45739">
                    <a:lnT w="38100" cmpd="sng">
                      <a:noFill/>
                    </a:lnT>
                  </a:tcPr>
                </a:tc>
              </a:tr>
              <a:tr h="39640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-P2</a:t>
                      </a:r>
                      <a:endParaRPr lang="en-US" sz="2000" b="1" dirty="0"/>
                    </a:p>
                  </a:txBody>
                  <a:tcPr marL="91443" marR="91443" marT="45739" marB="45739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patient with mild systemic disease</a:t>
                      </a:r>
                    </a:p>
                  </a:txBody>
                  <a:tcPr marL="91443" marR="91443" marT="45739" marB="45739"/>
                </a:tc>
              </a:tr>
              <a:tr h="39640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-P3</a:t>
                      </a:r>
                      <a:endParaRPr lang="en-US" sz="2000" b="1" dirty="0"/>
                    </a:p>
                  </a:txBody>
                  <a:tcPr marL="91443" marR="91443" marT="45739" marB="45739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patient with moderate systemic disease</a:t>
                      </a:r>
                    </a:p>
                  </a:txBody>
                  <a:tcPr marL="91443" marR="91443" marT="45739" marB="45739"/>
                </a:tc>
              </a:tr>
              <a:tr h="39640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-P4</a:t>
                      </a:r>
                      <a:endParaRPr lang="en-US" sz="2000" b="1" dirty="0"/>
                    </a:p>
                  </a:txBody>
                  <a:tcPr marL="91443" marR="91443" marT="45739" marB="45739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patient with severe systemic disease that is constant threat to life</a:t>
                      </a:r>
                    </a:p>
                  </a:txBody>
                  <a:tcPr marL="91443" marR="91443" marT="45739" marB="45739"/>
                </a:tc>
              </a:tr>
              <a:tr h="64034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-P5</a:t>
                      </a:r>
                      <a:endParaRPr lang="en-US" sz="2000" b="1" dirty="0"/>
                    </a:p>
                  </a:txBody>
                  <a:tcPr marL="91443" marR="91443" marT="45739" marB="45739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moribund patient who is not expected to survive without operation</a:t>
                      </a:r>
                    </a:p>
                  </a:txBody>
                  <a:tcPr marL="91443" marR="91443" marT="45739" marB="45739"/>
                </a:tc>
              </a:tr>
              <a:tr h="64034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-P6</a:t>
                      </a:r>
                      <a:endParaRPr lang="en-US" sz="2000" b="1" dirty="0"/>
                    </a:p>
                  </a:txBody>
                  <a:tcPr marL="91443" marR="91443" marT="45739" marB="45739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declared brain-dead patient whose organs are being removed for donor purposes</a:t>
                      </a:r>
                    </a:p>
                  </a:txBody>
                  <a:tcPr marL="91443" marR="91443" marT="45739" marB="45739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 patient’s condition at time of </a:t>
            </a:r>
            <a:br>
              <a:rPr lang="en-US" dirty="0"/>
            </a:br>
            <a:r>
              <a:rPr lang="en-US" dirty="0"/>
              <a:t>anesthesia, as follows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288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HCPCS Level II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Anesthesia Modifiers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04400"/>
              </p:ext>
            </p:extLst>
          </p:nvPr>
        </p:nvGraphicFramePr>
        <p:xfrm>
          <a:off x="1115616" y="2060848"/>
          <a:ext cx="6985000" cy="359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113"/>
                <a:gridCol w="6143887"/>
              </a:tblGrid>
              <a:tr h="213381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18" marB="4571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13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-AA</a:t>
                      </a:r>
                      <a:endParaRPr lang="en-US" sz="2200" b="1" dirty="0"/>
                    </a:p>
                  </a:txBody>
                  <a:tcPr marL="91443" marR="91443" marT="45718" marB="45718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anesthesia services performed personally by anesthesiologist</a:t>
                      </a:r>
                      <a:endParaRPr lang="en-US" sz="2200" dirty="0" smtClean="0"/>
                    </a:p>
                  </a:txBody>
                  <a:tcPr marL="91443" marR="91443" marT="45718" marB="45718">
                    <a:lnT w="38100" cmpd="sng">
                      <a:noFill/>
                    </a:lnT>
                  </a:tcPr>
                </a:tc>
              </a:tr>
              <a:tr h="76213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-AD</a:t>
                      </a:r>
                      <a:endParaRPr lang="en-US" sz="2200" b="1" dirty="0"/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medically supervised by a physician for more than four concurrent procedures</a:t>
                      </a:r>
                      <a:endParaRPr lang="en-US" sz="2200" dirty="0" smtClean="0"/>
                    </a:p>
                  </a:txBody>
                  <a:tcPr marL="91443" marR="91443" marT="45718" marB="45718"/>
                </a:tc>
              </a:tr>
              <a:tr h="109748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-G8</a:t>
                      </a:r>
                      <a:endParaRPr lang="en-US" sz="2200" b="1" dirty="0"/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monitored anesthesia care (MAC) for deep complex, complicated, or markedly invasive surgical procedure</a:t>
                      </a:r>
                      <a:endParaRPr lang="en-US" sz="2200" dirty="0" smtClean="0"/>
                    </a:p>
                  </a:txBody>
                  <a:tcPr marL="91443" marR="91443" marT="45718" marB="45718"/>
                </a:tc>
              </a:tr>
              <a:tr h="76213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-G9</a:t>
                      </a:r>
                      <a:endParaRPr lang="en-US" sz="2200" b="1" dirty="0"/>
                    </a:p>
                  </a:txBody>
                  <a:tcPr marL="91443" marR="91443" marT="45718" marB="45718"/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 for patient who has a history of severe cardiopulmonary condition</a:t>
                      </a:r>
                      <a:endParaRPr lang="en-US" sz="2200" dirty="0" smtClean="0"/>
                    </a:p>
                  </a:txBody>
                  <a:tcPr marL="91443" marR="91443" marT="45718" marB="45718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7324054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HCPCS Level II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Anesthesia Modifiers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7450" y="2452688"/>
          <a:ext cx="6985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113"/>
                <a:gridCol w="6143887"/>
              </a:tblGrid>
              <a:tr h="213360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-QK</a:t>
                      </a:r>
                      <a:endParaRPr lang="en-US" sz="2200" b="1" dirty="0"/>
                    </a:p>
                  </a:txBody>
                  <a:tcPr marL="91443" marR="91443"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medical direction of two, three, or four concurrent anesthetic procedures involving qualified individuals</a:t>
                      </a:r>
                      <a:endParaRPr lang="en-US" sz="2200" dirty="0" smtClean="0"/>
                    </a:p>
                  </a:txBody>
                  <a:tcPr marL="91443" marR="91443"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-QS</a:t>
                      </a:r>
                      <a:endParaRPr lang="en-US" sz="2200" b="1" dirty="0"/>
                    </a:p>
                  </a:txBody>
                  <a:tcPr marL="91443" marR="91443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monitored anesthesia care service</a:t>
                      </a:r>
                      <a:endParaRPr lang="en-US" sz="2200" dirty="0" smtClean="0"/>
                    </a:p>
                  </a:txBody>
                  <a:tcPr marL="91443" marR="91443">
                    <a:lnT w="38100" cmpd="sng">
                      <a:noFill/>
                    </a:lnT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-QX</a:t>
                      </a:r>
                      <a:endParaRPr lang="en-US" sz="2200" b="1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CRNA service, with medical direction by physician</a:t>
                      </a:r>
                      <a:endParaRPr lang="en-US" sz="2200" dirty="0" smtClean="0"/>
                    </a:p>
                  </a:txBody>
                  <a:tcPr marL="91443" marR="91443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-QY</a:t>
                      </a:r>
                      <a:endParaRPr lang="en-US" sz="2200" b="1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medical direction of one CRNA by an anesthesiologist</a:t>
                      </a:r>
                      <a:endParaRPr lang="en-US" sz="2200" dirty="0" smtClean="0"/>
                    </a:p>
                  </a:txBody>
                  <a:tcPr marL="91443" marR="91443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-QZ</a:t>
                      </a:r>
                      <a:endParaRPr lang="en-US" sz="2200" b="1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CRNA service, without medical direction by physician</a:t>
                      </a:r>
                      <a:endParaRPr lang="en-US" sz="2200" dirty="0" smtClean="0"/>
                    </a:p>
                  </a:txBody>
                  <a:tcPr marL="91443" marR="9144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1512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Modifiers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for Anesthesia Services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7450" y="2205038"/>
          <a:ext cx="6985000" cy="323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113"/>
                <a:gridCol w="6143887"/>
              </a:tblGrid>
              <a:tr h="213310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696" marB="456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14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-23</a:t>
                      </a:r>
                      <a:endParaRPr lang="en-US" sz="2400" b="1" dirty="0"/>
                    </a:p>
                  </a:txBody>
                  <a:tcPr marL="91443" marR="91443" marT="45696" marB="45696"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unusual anesthesia</a:t>
                      </a:r>
                    </a:p>
                  </a:txBody>
                  <a:tcPr marL="91443" marR="91443" marT="45696" marB="45696"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5714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-53</a:t>
                      </a:r>
                      <a:endParaRPr lang="en-US" sz="2400" b="1" dirty="0"/>
                    </a:p>
                  </a:txBody>
                  <a:tcPr marL="91443" marR="91443" marT="45696" marB="45696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discontinued procedure</a:t>
                      </a:r>
                    </a:p>
                  </a:txBody>
                  <a:tcPr marL="91443" marR="91443" marT="45696" marB="45696">
                    <a:lnT w="38100" cmpd="sng">
                      <a:noFill/>
                    </a:lnT>
                  </a:tcPr>
                </a:tc>
              </a:tr>
              <a:tr h="45714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-59</a:t>
                      </a:r>
                      <a:endParaRPr lang="en-US" sz="2400" b="1" dirty="0"/>
                    </a:p>
                  </a:txBody>
                  <a:tcPr marL="91443" marR="91443" marT="45696" marB="45696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distinct</a:t>
                      </a:r>
                      <a:r>
                        <a:rPr lang="en-US" sz="2400" baseline="0" dirty="0" smtClean="0"/>
                        <a:t> procedural service</a:t>
                      </a:r>
                      <a:endParaRPr lang="en-US" sz="2400" dirty="0" smtClean="0"/>
                    </a:p>
                  </a:txBody>
                  <a:tcPr marL="91443" marR="91443" marT="45696" marB="45696"/>
                </a:tc>
              </a:tr>
              <a:tr h="118866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-74</a:t>
                      </a:r>
                      <a:endParaRPr lang="en-US" sz="2400" b="1" dirty="0"/>
                    </a:p>
                  </a:txBody>
                  <a:tcPr marL="91443" marR="91443" marT="45696" marB="45696"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discontinued outpatient hospital/ambulatory surgery center procedure after anesthesia administration</a:t>
                      </a:r>
                      <a:endParaRPr lang="en-US" sz="2400" dirty="0" smtClean="0"/>
                    </a:p>
                  </a:txBody>
                  <a:tcPr marL="91443" marR="91443" marT="45696" marB="45696"/>
                </a:tc>
              </a:tr>
              <a:tr h="45714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-99</a:t>
                      </a:r>
                      <a:endParaRPr lang="en-US" sz="2400" b="1" dirty="0"/>
                    </a:p>
                  </a:txBody>
                  <a:tcPr marL="91443" marR="91443" marT="45696" marB="45696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multiple modifiers</a:t>
                      </a:r>
                    </a:p>
                  </a:txBody>
                  <a:tcPr marL="91443" marR="91443" marT="45696" marB="4569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57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Category III Codes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Allow for utilization tracking of emerging: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Technology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Procedures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Times" charset="0"/>
                <a:ea typeface="Times" charset="0"/>
                <a:cs typeface="Times" charset="0"/>
              </a:rPr>
              <a:t>Services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Facilitate data collection/assessment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about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new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services/procedures during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FDA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approval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process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Times" charset="0"/>
                <a:ea typeface="MS PGothic" charset="0"/>
                <a:cs typeface="Times" charset="0"/>
              </a:rPr>
              <a:t>Alphanumeric and consist of four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digits</a:t>
            </a:r>
            <a:br>
              <a:rPr lang="en-US" dirty="0" smtClean="0">
                <a:latin typeface="Times" charset="0"/>
                <a:ea typeface="MS PGothic" charset="0"/>
                <a:cs typeface="Times" charset="0"/>
              </a:rPr>
            </a:b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followed 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by the alpha character </a:t>
            </a:r>
            <a:r>
              <a:rPr lang="en-US" dirty="0" smtClean="0">
                <a:latin typeface="Times" charset="0"/>
                <a:ea typeface="MS PGothic" charset="0"/>
                <a:cs typeface="Times" charset="0"/>
              </a:rPr>
              <a:t>T</a:t>
            </a:r>
            <a:endParaRPr lang="en-US" dirty="0">
              <a:latin typeface="Times" charset="0"/>
              <a:ea typeface="MS PGothic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010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Anesthesia Time Reporting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 anesthesia time units in Block 24G of </a:t>
            </a:r>
            <a:br>
              <a:rPr lang="en-US" dirty="0"/>
            </a:br>
            <a:r>
              <a:rPr lang="en-US" dirty="0"/>
              <a:t>CMS-1500 claim.</a:t>
            </a:r>
          </a:p>
          <a:p>
            <a:r>
              <a:rPr lang="en-US" dirty="0"/>
              <a:t>Anesthesia time units</a:t>
            </a:r>
          </a:p>
          <a:p>
            <a:pPr lvl="1"/>
            <a:r>
              <a:rPr lang="en-US" dirty="0"/>
              <a:t>Based on total anesthesia time</a:t>
            </a:r>
          </a:p>
          <a:p>
            <a:pPr lvl="1"/>
            <a:r>
              <a:rPr lang="en-US" dirty="0"/>
              <a:t>Reported as one unit for each 15 minutes </a:t>
            </a:r>
            <a:br>
              <a:rPr lang="en-US" dirty="0"/>
            </a:br>
            <a:r>
              <a:rPr lang="en-US" dirty="0"/>
              <a:t>(or fraction thereof) of anesthesia time</a:t>
            </a:r>
          </a:p>
          <a:p>
            <a:r>
              <a:rPr lang="en-US" dirty="0"/>
              <a:t>Example: 45 minutes of anesthesia time </a:t>
            </a:r>
            <a:r>
              <a:rPr lang="en-US" dirty="0" smtClean="0"/>
              <a:t>equals</a:t>
            </a:r>
            <a:br>
              <a:rPr lang="en-US" dirty="0" smtClean="0"/>
            </a:br>
            <a:r>
              <a:rPr lang="en-US" dirty="0" smtClean="0"/>
              <a:t>three </a:t>
            </a:r>
            <a:r>
              <a:rPr lang="en-US" dirty="0"/>
              <a:t>anesthesia time units. The </a:t>
            </a:r>
            <a:r>
              <a:rPr lang="en-US" dirty="0" smtClean="0"/>
              <a:t>number </a:t>
            </a:r>
            <a:r>
              <a:rPr lang="en-US" dirty="0"/>
              <a:t>3 </a:t>
            </a:r>
            <a:r>
              <a:rPr lang="en-US" dirty="0" smtClean="0"/>
              <a:t>is</a:t>
            </a:r>
            <a:br>
              <a:rPr lang="en-US" dirty="0" smtClean="0"/>
            </a:br>
            <a:r>
              <a:rPr lang="en-US" dirty="0" smtClean="0"/>
              <a:t>entered </a:t>
            </a:r>
            <a:r>
              <a:rPr lang="en-US" dirty="0"/>
              <a:t>in Block 24G of the </a:t>
            </a:r>
            <a:r>
              <a:rPr lang="en-US" dirty="0" smtClean="0"/>
              <a:t>CMS-1500 </a:t>
            </a:r>
            <a:r>
              <a:rPr lang="en-US" dirty="0"/>
              <a:t>claim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889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Surgery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Organized by body system</a:t>
            </a:r>
          </a:p>
          <a:p>
            <a:pPr>
              <a:spcBef>
                <a:spcPts val="1200"/>
              </a:spcBef>
            </a:pPr>
            <a:r>
              <a:rPr lang="en-US" dirty="0"/>
              <a:t>Subsections are subdivided into categories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specific organ or anatomic site.</a:t>
            </a:r>
          </a:p>
          <a:p>
            <a:pPr>
              <a:spcBef>
                <a:spcPts val="1200"/>
              </a:spcBef>
            </a:pPr>
            <a:r>
              <a:rPr lang="en-US" dirty="0"/>
              <a:t>To code surgeries properly, ask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following questions:</a:t>
            </a:r>
          </a:p>
          <a:p>
            <a:pPr marL="1261872" lvl="2" indent="-347472">
              <a:buFont typeface="Times" charset="0"/>
              <a:buAutoNum type="arabicPeriod"/>
            </a:pPr>
            <a:r>
              <a:rPr lang="en-US" sz="2400" dirty="0"/>
              <a:t>What body system was involved?</a:t>
            </a:r>
          </a:p>
          <a:p>
            <a:pPr marL="1261872" lvl="2" indent="-347472">
              <a:buFont typeface="Times" charset="0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anatomic site was involved?</a:t>
            </a:r>
          </a:p>
          <a:p>
            <a:pPr marL="1261872" lvl="2" indent="-347472">
              <a:buFont typeface="Times" charset="0"/>
              <a:buAutoNum type="arabicPeriod"/>
            </a:pPr>
            <a:r>
              <a:rPr lang="en-US" sz="2400" dirty="0"/>
              <a:t>What type of procedure was performed?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040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Surgical Package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57" y="2420888"/>
            <a:ext cx="62814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</a:t>
            </a:r>
            <a:r>
              <a:rPr lang="en-US" i="1" dirty="0"/>
              <a:t>global surgery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i="1" dirty="0"/>
              <a:t>Global period</a:t>
            </a:r>
            <a:r>
              <a:rPr lang="en-US" dirty="0"/>
              <a:t>—number of days associated </a:t>
            </a:r>
            <a:br>
              <a:rPr lang="en-US" dirty="0"/>
            </a:br>
            <a:r>
              <a:rPr lang="en-US" dirty="0"/>
              <a:t>with surgical package; designated as 0, 10, </a:t>
            </a:r>
            <a:br>
              <a:rPr lang="en-US" dirty="0"/>
            </a:br>
            <a:r>
              <a:rPr lang="en-US" dirty="0"/>
              <a:t>or 90 days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89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Unbundling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Not</a:t>
            </a:r>
            <a:r>
              <a:rPr lang="en-US" dirty="0"/>
              <a:t> allowed</a:t>
            </a:r>
          </a:p>
          <a:p>
            <a:r>
              <a:rPr lang="en-US" dirty="0"/>
              <a:t>Defined as assigning multiple codes to </a:t>
            </a:r>
            <a:br>
              <a:rPr lang="en-US" dirty="0"/>
            </a:br>
            <a:r>
              <a:rPr lang="en-US" dirty="0"/>
              <a:t>procedures/services when just one </a:t>
            </a:r>
            <a:br>
              <a:rPr lang="en-US" dirty="0"/>
            </a:br>
            <a:r>
              <a:rPr lang="en-US" dirty="0"/>
              <a:t>comprehensive code </a:t>
            </a:r>
            <a:r>
              <a:rPr lang="en-US" i="1" dirty="0"/>
              <a:t>should be </a:t>
            </a:r>
            <a:r>
              <a:rPr lang="en-US" dirty="0" smtClean="0"/>
              <a:t>reported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219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Separate Procedure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Parenthetical note following code </a:t>
            </a:r>
            <a:r>
              <a:rPr lang="en-US" dirty="0" smtClean="0"/>
              <a:t>description</a:t>
            </a:r>
            <a:endParaRPr lang="en-US" dirty="0"/>
          </a:p>
          <a:p>
            <a:r>
              <a:rPr lang="en-US" dirty="0"/>
              <a:t>Identifies procedures that are an integral </a:t>
            </a:r>
            <a:br>
              <a:rPr lang="en-US" dirty="0"/>
            </a:br>
            <a:r>
              <a:rPr lang="en-US" dirty="0"/>
              <a:t>part of another procedure or service</a:t>
            </a:r>
          </a:p>
          <a:p>
            <a:r>
              <a:rPr lang="en-US" dirty="0"/>
              <a:t>Reported if procedure or service is:</a:t>
            </a:r>
          </a:p>
          <a:p>
            <a:pPr lvl="1"/>
            <a:r>
              <a:rPr lang="en-US" dirty="0"/>
              <a:t>Performed independently of comprehensive </a:t>
            </a:r>
            <a:br>
              <a:rPr lang="en-US" dirty="0"/>
            </a:br>
            <a:r>
              <a:rPr lang="en-US" dirty="0"/>
              <a:t>procedure or service</a:t>
            </a:r>
          </a:p>
          <a:p>
            <a:pPr lvl="1"/>
            <a:r>
              <a:rPr lang="en-US" dirty="0"/>
              <a:t>Unrelated to or distinct from another procedure or </a:t>
            </a:r>
            <a:br>
              <a:rPr lang="en-US" dirty="0"/>
            </a:br>
            <a:r>
              <a:rPr lang="en-US" dirty="0"/>
              <a:t>service performed at the same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90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Multiple Surgical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two or more surgeries are </a:t>
            </a:r>
            <a:r>
              <a:rPr lang="en-US" dirty="0" smtClean="0"/>
              <a:t>performed</a:t>
            </a:r>
            <a:br>
              <a:rPr lang="en-US" dirty="0" smtClean="0"/>
            </a:br>
            <a:r>
              <a:rPr lang="en-US" dirty="0" smtClean="0"/>
              <a:t>during </a:t>
            </a:r>
            <a:r>
              <a:rPr lang="en-US" dirty="0"/>
              <a:t>the same </a:t>
            </a:r>
            <a:r>
              <a:rPr lang="en-US" dirty="0" smtClean="0"/>
              <a:t>operative session</a:t>
            </a:r>
            <a:r>
              <a:rPr lang="en-US" dirty="0"/>
              <a:t>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Major surgical procedure code is reported first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CMS</a:t>
            </a:r>
            <a:r>
              <a:rPr lang="en-US" dirty="0"/>
              <a:t>-1500 claim.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Lesser surgical procedure codes are reported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CMS</a:t>
            </a:r>
            <a:r>
              <a:rPr lang="en-US" dirty="0"/>
              <a:t>-1500 claim, in descending order of expense.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Modifier -51 is added to lesser surgical procedure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codes</a:t>
            </a:r>
            <a:r>
              <a:rPr lang="en-US" dirty="0"/>
              <a:t>, if symbols </a:t>
            </a:r>
            <a:r>
              <a:rPr lang="en-US" dirty="0">
                <a:sym typeface="Webdings" charset="0"/>
              </a:rPr>
              <a:t> </a:t>
            </a:r>
            <a:r>
              <a:rPr lang="en-US" dirty="0"/>
              <a:t>or </a:t>
            </a:r>
            <a:r>
              <a:rPr lang="en-US" dirty="0">
                <a:sym typeface="Wingdings 2" charset="0"/>
              </a:rPr>
              <a:t> are not located in front </a:t>
            </a:r>
            <a:r>
              <a:rPr lang="en-US" dirty="0" smtClean="0">
                <a:sym typeface="Wingdings 2" charset="0"/>
              </a:rPr>
              <a:t/>
            </a:r>
            <a:br>
              <a:rPr lang="en-US" dirty="0" smtClean="0">
                <a:sym typeface="Wingdings 2" charset="0"/>
              </a:rPr>
            </a:br>
            <a:r>
              <a:rPr lang="en-US" dirty="0" smtClean="0">
                <a:sym typeface="Wingdings 2" charset="0"/>
              </a:rPr>
              <a:t>of </a:t>
            </a:r>
            <a:r>
              <a:rPr lang="en-US" dirty="0">
                <a:sym typeface="Wingdings 2" charset="0"/>
              </a:rPr>
              <a:t>the codes.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989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Radiology Section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54452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subsections for:</a:t>
            </a:r>
          </a:p>
          <a:p>
            <a:pPr lvl="1"/>
            <a:r>
              <a:rPr lang="en-US" dirty="0"/>
              <a:t>Diagnostic radiology (imaging)</a:t>
            </a:r>
          </a:p>
          <a:p>
            <a:pPr lvl="1"/>
            <a:r>
              <a:rPr lang="en-US" dirty="0"/>
              <a:t>Diagnostic ultrasound</a:t>
            </a:r>
          </a:p>
          <a:p>
            <a:pPr lvl="1"/>
            <a:r>
              <a:rPr lang="en-US" dirty="0"/>
              <a:t>Radiation oncology</a:t>
            </a:r>
          </a:p>
          <a:p>
            <a:pPr lvl="1"/>
            <a:r>
              <a:rPr lang="en-US" dirty="0"/>
              <a:t>Nuclear medicine</a:t>
            </a:r>
          </a:p>
          <a:p>
            <a:r>
              <a:rPr lang="en-US" dirty="0"/>
              <a:t>Subsections are subdivided into anatomic </a:t>
            </a:r>
            <a:br>
              <a:rPr lang="en-US" dirty="0"/>
            </a:br>
            <a:r>
              <a:rPr lang="en-US" dirty="0"/>
              <a:t>categories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198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Radiology Section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Radiologic views—studies taken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/>
              <a:t>angles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Number of views determines code selection for many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radiology </a:t>
            </a:r>
            <a:r>
              <a:rPr lang="en-US" dirty="0"/>
              <a:t>procedures.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Review radiology report or </a:t>
            </a:r>
            <a:r>
              <a:rPr lang="en-US" i="1" dirty="0"/>
              <a:t>charge slip</a:t>
            </a:r>
            <a:r>
              <a:rPr lang="en-US" dirty="0"/>
              <a:t> and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descriptions </a:t>
            </a:r>
            <a:r>
              <a:rPr lang="en-US" dirty="0"/>
              <a:t>to select appropriate code.</a:t>
            </a:r>
          </a:p>
          <a:p>
            <a:pPr>
              <a:spcBef>
                <a:spcPts val="1200"/>
              </a:spcBef>
            </a:pPr>
            <a:r>
              <a:rPr lang="en-US" i="1" dirty="0"/>
              <a:t>Complete</a:t>
            </a:r>
            <a:r>
              <a:rPr lang="en-US" dirty="0"/>
              <a:t>—reference to number of </a:t>
            </a:r>
            <a:r>
              <a:rPr lang="en-US" dirty="0" smtClean="0"/>
              <a:t>views</a:t>
            </a:r>
            <a:br>
              <a:rPr lang="en-US" dirty="0" smtClean="0"/>
            </a:br>
            <a:r>
              <a:rPr lang="en-US" dirty="0" smtClean="0"/>
              <a:t>required </a:t>
            </a:r>
            <a:r>
              <a:rPr lang="en-US" dirty="0"/>
              <a:t>for full study of </a:t>
            </a:r>
            <a:r>
              <a:rPr lang="en-US" dirty="0" smtClean="0"/>
              <a:t>designated </a:t>
            </a:r>
            <a:r>
              <a:rPr lang="en-US" dirty="0"/>
              <a:t>body </a:t>
            </a:r>
            <a:r>
              <a:rPr lang="en-US" dirty="0" smtClean="0"/>
              <a:t>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240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Radiology Section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Radiologic views—studies taken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/>
              <a:t>angles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Number of views determines code selection for </a:t>
            </a:r>
            <a:r>
              <a:rPr lang="en-US" dirty="0" smtClean="0"/>
              <a:t>many</a:t>
            </a:r>
            <a:br>
              <a:rPr lang="en-US" dirty="0" smtClean="0"/>
            </a:br>
            <a:r>
              <a:rPr lang="en-US" dirty="0" smtClean="0"/>
              <a:t>radiology </a:t>
            </a:r>
            <a:r>
              <a:rPr lang="en-US" dirty="0"/>
              <a:t>procedures.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Review radiology report or </a:t>
            </a:r>
            <a:r>
              <a:rPr lang="en-US" i="1" dirty="0"/>
              <a:t>charge slip</a:t>
            </a:r>
            <a:r>
              <a:rPr lang="en-US" dirty="0"/>
              <a:t> and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descriptions </a:t>
            </a:r>
            <a:r>
              <a:rPr lang="en-US" dirty="0"/>
              <a:t>to select </a:t>
            </a:r>
            <a:r>
              <a:rPr lang="en-US" dirty="0" smtClean="0"/>
              <a:t>appropriate code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Use of </a:t>
            </a:r>
            <a:r>
              <a:rPr lang="en-US" i="1" dirty="0"/>
              <a:t>Complete</a:t>
            </a:r>
            <a:r>
              <a:rPr lang="en-US" dirty="0"/>
              <a:t> in code description</a:t>
            </a:r>
            <a:endParaRPr lang="en-US" i="1" dirty="0"/>
          </a:p>
          <a:p>
            <a:pPr lvl="1">
              <a:buFont typeface="Times New Roman" charset="0"/>
              <a:buChar char="‒"/>
            </a:pPr>
            <a:r>
              <a:rPr lang="en-US" dirty="0"/>
              <a:t>Reference to number of views required for full </a:t>
            </a:r>
            <a:r>
              <a:rPr lang="en-US" dirty="0" smtClean="0"/>
              <a:t>study of</a:t>
            </a:r>
            <a:br>
              <a:rPr lang="en-US" dirty="0" smtClean="0"/>
            </a:br>
            <a:r>
              <a:rPr lang="en-US" dirty="0" smtClean="0"/>
              <a:t>designated </a:t>
            </a:r>
            <a:r>
              <a:rPr lang="en-US" dirty="0"/>
              <a:t>body part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717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Diagnostic Radiology Subsection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Noninvasive and invasive</a:t>
            </a:r>
          </a:p>
          <a:p>
            <a:r>
              <a:rPr lang="en-US" dirty="0"/>
              <a:t>Includes CT, MRI, and MRA</a:t>
            </a:r>
          </a:p>
          <a:p>
            <a:r>
              <a:rPr lang="en-US" dirty="0"/>
              <a:t>Accurately code diagnostic radiology </a:t>
            </a:r>
            <a:br>
              <a:rPr lang="en-US" dirty="0"/>
            </a:br>
            <a:r>
              <a:rPr lang="en-US" dirty="0"/>
              <a:t>procedures by determining:</a:t>
            </a:r>
          </a:p>
          <a:p>
            <a:pPr lvl="1"/>
            <a:r>
              <a:rPr lang="en-US" dirty="0"/>
              <a:t>Anatomic site</a:t>
            </a:r>
          </a:p>
          <a:p>
            <a:pPr lvl="1"/>
            <a:r>
              <a:rPr lang="en-US" dirty="0"/>
              <a:t>Type of procedure</a:t>
            </a:r>
          </a:p>
          <a:p>
            <a:pPr lvl="1"/>
            <a:r>
              <a:rPr lang="en-US" dirty="0"/>
              <a:t>Number of views</a:t>
            </a:r>
          </a:p>
          <a:p>
            <a:pPr lvl="1"/>
            <a:r>
              <a:rPr lang="en-US" dirty="0"/>
              <a:t>Laterality of procedure</a:t>
            </a:r>
          </a:p>
          <a:p>
            <a:pPr lvl="1"/>
            <a:r>
              <a:rPr lang="en-US" dirty="0"/>
              <a:t>Use of contrast </a:t>
            </a:r>
            <a:r>
              <a:rPr lang="en-US" dirty="0" smtClean="0"/>
              <a:t>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3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CPT 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A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—CPT modifiers/descriptions</a:t>
            </a:r>
          </a:p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B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—Added/deleted/revised codes</a:t>
            </a:r>
          </a:p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C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—E/M clinical examples</a:t>
            </a:r>
          </a:p>
          <a:p>
            <a:pPr eaLnBrk="1" hangingPunct="1">
              <a:spcBef>
                <a:spcPts val="1200"/>
              </a:spcBef>
            </a:pPr>
            <a:r>
              <a:rPr lang="en-US" i="1" dirty="0">
                <a:latin typeface="Times" charset="0"/>
                <a:ea typeface="MS PGothic" charset="0"/>
                <a:cs typeface="Times" charset="0"/>
              </a:rPr>
              <a:t>Appendix D</a:t>
            </a:r>
            <a:r>
              <a:rPr lang="en-US" dirty="0">
                <a:latin typeface="Times" charset="0"/>
                <a:ea typeface="MS PGothic" charset="0"/>
                <a:cs typeface="Times" charset="0"/>
              </a:rPr>
              <a:t>—Summary list of add-on codes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39217480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Diagnostic Ultrasound Subsection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high-frequency sound waves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produce </a:t>
            </a:r>
            <a:r>
              <a:rPr lang="en-US" dirty="0"/>
              <a:t>image</a:t>
            </a:r>
          </a:p>
          <a:p>
            <a:pPr>
              <a:spcBef>
                <a:spcPts val="1200"/>
              </a:spcBef>
            </a:pPr>
            <a:r>
              <a:rPr lang="en-US" dirty="0"/>
              <a:t>Performed:</a:t>
            </a:r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As </a:t>
            </a:r>
            <a:r>
              <a:rPr lang="en-US" dirty="0" err="1"/>
              <a:t>followup</a:t>
            </a:r>
            <a:r>
              <a:rPr lang="en-US" dirty="0"/>
              <a:t> for inconclusive diagnostic radiology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procedures</a:t>
            </a:r>
            <a:endParaRPr lang="en-US" dirty="0"/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 err="1"/>
              <a:t>Intraoperatively</a:t>
            </a:r>
            <a:endParaRPr lang="en-US" dirty="0"/>
          </a:p>
          <a:p>
            <a:pPr lvl="1">
              <a:spcBef>
                <a:spcPts val="1200"/>
              </a:spcBef>
              <a:buFont typeface="Times New Roman" charset="0"/>
              <a:buChar char="‒"/>
            </a:pPr>
            <a:r>
              <a:rPr lang="en-US" dirty="0"/>
              <a:t>Guidance (e.g., biopsy, cyst localization, invasive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procedures</a:t>
            </a:r>
            <a:r>
              <a:rPr lang="en-US" dirty="0"/>
              <a:t>, and so 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996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Radiologic Guidance Subsection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Performed during a procedure to visualize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access </a:t>
            </a:r>
            <a:r>
              <a:rPr lang="en-US" dirty="0"/>
              <a:t>to anatomic site</a:t>
            </a:r>
          </a:p>
          <a:p>
            <a:pPr>
              <a:spcBef>
                <a:spcPts val="1200"/>
              </a:spcBef>
            </a:pPr>
            <a:r>
              <a:rPr lang="en-US" dirty="0"/>
              <a:t>Contains four headings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Fluoroscopic guidance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Computed tomography guidance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Magnetic resonance guidance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Other radiologic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80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Bone/Joint Studies Subsection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Subsection of CPT Radiology Section,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classifies bone and joint studies </a:t>
            </a:r>
            <a:r>
              <a:rPr lang="en-US" dirty="0" smtClean="0"/>
              <a:t>only</a:t>
            </a:r>
          </a:p>
          <a:p>
            <a:pPr>
              <a:spcBef>
                <a:spcPts val="1200"/>
              </a:spcBef>
            </a:pPr>
            <a:r>
              <a:rPr lang="en-US" i="1" dirty="0" smtClean="0"/>
              <a:t>Example</a:t>
            </a:r>
            <a:r>
              <a:rPr lang="en-US" i="1" dirty="0"/>
              <a:t>: </a:t>
            </a:r>
            <a:r>
              <a:rPr lang="en-US" dirty="0"/>
              <a:t>Female patient, age 51, </a:t>
            </a:r>
            <a:r>
              <a:rPr lang="en-US" dirty="0" smtClean="0"/>
              <a:t>underwent</a:t>
            </a:r>
            <a:br>
              <a:rPr lang="en-US" dirty="0" smtClean="0"/>
            </a:br>
            <a:r>
              <a:rPr lang="en-US" dirty="0" smtClean="0"/>
              <a:t>complete osseous </a:t>
            </a:r>
            <a:r>
              <a:rPr lang="en-US" dirty="0"/>
              <a:t>survey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Report </a:t>
            </a:r>
            <a:r>
              <a:rPr lang="en-US" dirty="0"/>
              <a:t>code </a:t>
            </a:r>
            <a:r>
              <a:rPr lang="en-US" dirty="0" smtClean="0"/>
              <a:t>77075.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868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Radiation Oncology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high-energy ionizing radiation to </a:t>
            </a:r>
            <a:r>
              <a:rPr lang="en-US" dirty="0" smtClean="0"/>
              <a:t>treat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Malignant neoplasms</a:t>
            </a:r>
          </a:p>
          <a:p>
            <a:pPr lvl="1"/>
            <a:r>
              <a:rPr lang="en-US" dirty="0"/>
              <a:t>Certain nonmalignant conditions</a:t>
            </a:r>
          </a:p>
          <a:p>
            <a:r>
              <a:rPr lang="en-US" dirty="0"/>
              <a:t>Therapeutic modalities directed at </a:t>
            </a:r>
            <a:br>
              <a:rPr lang="en-US" dirty="0"/>
            </a:br>
            <a:r>
              <a:rPr lang="en-US" dirty="0"/>
              <a:t>malignant/benign lesions include:</a:t>
            </a:r>
          </a:p>
          <a:p>
            <a:pPr lvl="1"/>
            <a:r>
              <a:rPr lang="en-US" dirty="0"/>
              <a:t>Brachytherapy</a:t>
            </a:r>
          </a:p>
          <a:p>
            <a:pPr lvl="1"/>
            <a:r>
              <a:rPr lang="en-US" dirty="0"/>
              <a:t>Hyperthermia</a:t>
            </a:r>
          </a:p>
          <a:p>
            <a:pPr lvl="1"/>
            <a:r>
              <a:rPr lang="en-US" dirty="0"/>
              <a:t>Stereotactic radiation</a:t>
            </a:r>
          </a:p>
          <a:p>
            <a:pPr lvl="1"/>
            <a:r>
              <a:rPr lang="en-US" dirty="0" err="1" smtClean="0"/>
              <a:t>Teletherapy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466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Nuclear Medicine Subsection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radioactive elements for</a:t>
            </a:r>
          </a:p>
          <a:p>
            <a:pPr lvl="1"/>
            <a:r>
              <a:rPr lang="en-US" dirty="0"/>
              <a:t>Diagnostic imaging</a:t>
            </a:r>
          </a:p>
          <a:p>
            <a:pPr lvl="1"/>
            <a:r>
              <a:rPr lang="en-US" dirty="0"/>
              <a:t>Radiopharmaceutical therapy</a:t>
            </a:r>
          </a:p>
          <a:p>
            <a:r>
              <a:rPr lang="en-US" dirty="0"/>
              <a:t>Isotope emits gamma rays, allowing </a:t>
            </a:r>
            <a:br>
              <a:rPr lang="en-US" dirty="0"/>
            </a:br>
            <a:r>
              <a:rPr lang="en-US" dirty="0"/>
              <a:t>radiologist to visualize internal </a:t>
            </a:r>
            <a:r>
              <a:rPr lang="en-US" dirty="0" smtClean="0"/>
              <a:t>abnormalities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NOTE: </a:t>
            </a:r>
            <a:r>
              <a:rPr lang="en-US" sz="2400" dirty="0"/>
              <a:t>Report appropriate HCPCS level II code for </a:t>
            </a:r>
            <a:br>
              <a:rPr lang="en-US" sz="2400" dirty="0"/>
            </a:br>
            <a:r>
              <a:rPr lang="en-US" sz="2400" dirty="0"/>
              <a:t>radiopharmaceutical administered.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683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Complete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When </a:t>
            </a:r>
            <a:r>
              <a:rPr lang="en-US" i="1" dirty="0"/>
              <a:t>complete </a:t>
            </a:r>
            <a:r>
              <a:rPr lang="en-US" dirty="0"/>
              <a:t>is found in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description</a:t>
            </a:r>
            <a:r>
              <a:rPr lang="en-US" dirty="0"/>
              <a:t>, one code is reported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ja-JP" dirty="0" smtClean="0"/>
              <a:t>“</a:t>
            </a:r>
            <a:r>
              <a:rPr lang="en-US" altLang="ja-JP" dirty="0"/>
              <a:t>completely” describe procedure performed.</a:t>
            </a:r>
          </a:p>
          <a:p>
            <a:pPr>
              <a:spcBef>
                <a:spcPts val="1200"/>
              </a:spcBef>
            </a:pPr>
            <a:r>
              <a:rPr lang="en-US" dirty="0"/>
              <a:t>When </a:t>
            </a:r>
            <a:r>
              <a:rPr lang="en-US" i="1" dirty="0"/>
              <a:t>complete </a:t>
            </a:r>
            <a:r>
              <a:rPr lang="en-US" dirty="0"/>
              <a:t>is found in parenthetical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 </a:t>
            </a:r>
            <a:r>
              <a:rPr lang="en-US" dirty="0"/>
              <a:t>below code, it may be necessary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report </a:t>
            </a:r>
            <a:r>
              <a:rPr lang="en-US" dirty="0"/>
              <a:t>more than one code to </a:t>
            </a:r>
            <a:r>
              <a:rPr lang="en-US" altLang="ja-JP" dirty="0"/>
              <a:t>“completely”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describe </a:t>
            </a:r>
            <a:r>
              <a:rPr lang="en-US" altLang="ja-JP" dirty="0"/>
              <a:t>the procedure performed.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162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320480"/>
          </a:xfrm>
        </p:spPr>
        <p:txBody>
          <a:bodyPr/>
          <a:lstStyle/>
          <a:p>
            <a:r>
              <a:rPr lang="en-US" i="1" dirty="0"/>
              <a:t>Professional component</a:t>
            </a:r>
            <a:r>
              <a:rPr lang="en-US" dirty="0"/>
              <a:t>—covers </a:t>
            </a:r>
            <a:r>
              <a:rPr lang="en-US" dirty="0" smtClean="0"/>
              <a:t>supervision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procedure and interpretation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documentation </a:t>
            </a:r>
            <a:r>
              <a:rPr lang="en-US" dirty="0"/>
              <a:t>of report describing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examination </a:t>
            </a:r>
            <a:r>
              <a:rPr lang="en-US" dirty="0"/>
              <a:t>and findings</a:t>
            </a:r>
          </a:p>
          <a:p>
            <a:pPr>
              <a:spcBef>
                <a:spcPts val="1200"/>
              </a:spcBef>
            </a:pPr>
            <a:r>
              <a:rPr lang="en-US" i="1" dirty="0"/>
              <a:t>Technical component</a:t>
            </a:r>
            <a:r>
              <a:rPr lang="en-US" dirty="0"/>
              <a:t>—covers use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equipment</a:t>
            </a:r>
            <a:r>
              <a:rPr lang="en-US" dirty="0"/>
              <a:t>, supplies provided,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employment </a:t>
            </a:r>
            <a:r>
              <a:rPr lang="en-US" dirty="0"/>
              <a:t>of radiologic technicians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587727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vs. </a:t>
            </a:r>
            <a:br>
              <a:rPr lang="en-US" dirty="0"/>
            </a:br>
            <a:r>
              <a:rPr lang="en-US" dirty="0"/>
              <a:t>Technical Component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180655" y="580548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(continues)</a:t>
            </a:r>
          </a:p>
        </p:txBody>
      </p:sp>
    </p:spTree>
    <p:extLst>
      <p:ext uri="{BB962C8B-B14F-4D97-AF65-F5344CB8AC3E}">
        <p14:creationId xmlns:p14="http://schemas.microsoft.com/office/powerpoint/2010/main" val="12134354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Professional vs.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Technical Component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4320480"/>
          </a:xfrm>
        </p:spPr>
        <p:txBody>
          <a:bodyPr/>
          <a:lstStyle/>
          <a:p>
            <a:r>
              <a:rPr lang="en-US" dirty="0"/>
              <a:t>When examination occurs in clinic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private </a:t>
            </a:r>
            <a:r>
              <a:rPr lang="en-US" dirty="0"/>
              <a:t>office that owns equipment</a:t>
            </a:r>
            <a:r>
              <a:rPr lang="en-US" i="1" dirty="0"/>
              <a:t>, and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professional </a:t>
            </a:r>
            <a:r>
              <a:rPr lang="en-US" i="1" dirty="0"/>
              <a:t>services are performed by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physician </a:t>
            </a:r>
            <a:r>
              <a:rPr lang="en-US" i="1" dirty="0"/>
              <a:t>employed by clinic or private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office</a:t>
            </a:r>
            <a:r>
              <a:rPr lang="en-US" dirty="0"/>
              <a:t>, both professional and technical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components </a:t>
            </a:r>
            <a:r>
              <a:rPr lang="en-US" dirty="0"/>
              <a:t>are billed on the same claim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492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Professional vs.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Technical Component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3246041"/>
          </a:xfrm>
        </p:spPr>
        <p:txBody>
          <a:bodyPr/>
          <a:lstStyle/>
          <a:p>
            <a:r>
              <a:rPr lang="en-US" dirty="0"/>
              <a:t>When equipment and supplies are owned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 hospital or other corporation, </a:t>
            </a:r>
            <a:r>
              <a:rPr lang="en-US" i="1" dirty="0"/>
              <a:t>and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radiologist </a:t>
            </a:r>
            <a:r>
              <a:rPr lang="en-US" i="1" dirty="0"/>
              <a:t>performs only professional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component </a:t>
            </a:r>
            <a:r>
              <a:rPr lang="en-US" i="1" dirty="0"/>
              <a:t>of examination</a:t>
            </a:r>
            <a:r>
              <a:rPr lang="en-US" dirty="0"/>
              <a:t>, two separate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billings </a:t>
            </a:r>
            <a:r>
              <a:rPr lang="en-US" dirty="0"/>
              <a:t>are generated: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One by physician for professional component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One by hospital for technical </a:t>
            </a:r>
            <a:r>
              <a:rPr lang="en-US" dirty="0" smtClean="0"/>
              <a:t>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575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charset="0"/>
                <a:ea typeface="MS PGothic" charset="0"/>
                <a:cs typeface="Times" charset="0"/>
              </a:rPr>
              <a:t>Professional vs.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dirty="0">
                <a:latin typeface="Times" charset="0"/>
                <a:ea typeface="MS PGothic" charset="0"/>
                <a:cs typeface="Times" charset="0"/>
              </a:rPr>
              <a:t>Technical Component </a:t>
            </a:r>
            <a:br>
              <a:rPr lang="en-US" dirty="0">
                <a:latin typeface="Times" charset="0"/>
                <a:ea typeface="MS PGothic" charset="0"/>
                <a:cs typeface="Times" charset="0"/>
              </a:rPr>
            </a:br>
            <a:r>
              <a:rPr lang="en-US" sz="2400" dirty="0">
                <a:latin typeface="Times" charset="0"/>
                <a:ea typeface="MS PGothic" charset="0"/>
                <a:cs typeface="Times" charset="0"/>
              </a:rPr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4320480"/>
          </a:xfrm>
        </p:spPr>
        <p:txBody>
          <a:bodyPr/>
          <a:lstStyle/>
          <a:p>
            <a:r>
              <a:rPr lang="en-US" dirty="0"/>
              <a:t>When two separate billings are required: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CPT modifier -26 (professional component) is added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CPT Radiology code number by physician.</a:t>
            </a:r>
          </a:p>
          <a:p>
            <a:pPr lvl="1">
              <a:spcBef>
                <a:spcPts val="600"/>
              </a:spcBef>
              <a:buFont typeface="Times New Roman" charset="0"/>
              <a:buChar char="‒"/>
            </a:pPr>
            <a:r>
              <a:rPr lang="en-US" dirty="0"/>
              <a:t>HCPCS level II modifier -TC (technical component)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added to CPT Radiology code by hospital.</a:t>
            </a:r>
          </a:p>
          <a:p>
            <a:pPr>
              <a:spcBef>
                <a:spcPts val="1200"/>
              </a:spcBef>
            </a:pPr>
            <a:r>
              <a:rPr lang="en-US" i="1" dirty="0"/>
              <a:t>Exception to this rule:</a:t>
            </a:r>
          </a:p>
          <a:p>
            <a:pPr lvl="1">
              <a:buFont typeface="Times New Roman" charset="0"/>
              <a:buChar char="‒"/>
            </a:pPr>
            <a:r>
              <a:rPr lang="en-US" dirty="0"/>
              <a:t>When code description restricts use of code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ja-JP" dirty="0" smtClean="0"/>
              <a:t>“</a:t>
            </a:r>
            <a:r>
              <a:rPr lang="en-US" altLang="ja-JP" dirty="0"/>
              <a:t>supervision and interpretation”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997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</TotalTime>
  <Words>2968</Words>
  <Application>Microsoft Macintosh PowerPoint</Application>
  <PresentationFormat>On-screen Show (4:3)</PresentationFormat>
  <Paragraphs>924</Paragraphs>
  <Slides>166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67" baseType="lpstr">
      <vt:lpstr>Blank Presentation</vt:lpstr>
      <vt:lpstr>PowerPoint Presentation</vt:lpstr>
      <vt:lpstr>Overview of CPT</vt:lpstr>
      <vt:lpstr>Overview of CPT  (continued)</vt:lpstr>
      <vt:lpstr>CPT Codes</vt:lpstr>
      <vt:lpstr>CPT Category I Sections</vt:lpstr>
      <vt:lpstr>CPT Category I Code  Number Format</vt:lpstr>
      <vt:lpstr>CPT Category II Codes</vt:lpstr>
      <vt:lpstr>CPT Category III Codes  (continued)</vt:lpstr>
      <vt:lpstr>CPT Appendices</vt:lpstr>
      <vt:lpstr>CPT Appendices  (continued)</vt:lpstr>
      <vt:lpstr>CPT Appendices  (continued)</vt:lpstr>
      <vt:lpstr>CPT Appendices  (continued)</vt:lpstr>
      <vt:lpstr>CPT Symbols</vt:lpstr>
      <vt:lpstr>CPT Symbols  (continued)</vt:lpstr>
      <vt:lpstr>CPT Sections, Subsections, Categories, and Subcategories</vt:lpstr>
      <vt:lpstr>Guidelines</vt:lpstr>
      <vt:lpstr>Guidelines  (continued)</vt:lpstr>
      <vt:lpstr>Unlisted Procedures/Services</vt:lpstr>
      <vt:lpstr>Notes</vt:lpstr>
      <vt:lpstr>Notes  (continued)</vt:lpstr>
      <vt:lpstr>Descriptive Qualifiers</vt:lpstr>
      <vt:lpstr>CPT Index</vt:lpstr>
      <vt:lpstr>CPT Index—Modifying Terms</vt:lpstr>
      <vt:lpstr>CPT Index—Single Codes  and Code Ranges</vt:lpstr>
      <vt:lpstr>CPT Index—Conventions</vt:lpstr>
      <vt:lpstr>CPT Index—Conventions  (continued)</vt:lpstr>
      <vt:lpstr>CPT Modifiers</vt:lpstr>
      <vt:lpstr>CPT Modifiers  (continued)</vt:lpstr>
      <vt:lpstr>CPT Modifiers  (continued)</vt:lpstr>
      <vt:lpstr>CPT Modifiers  (continued)</vt:lpstr>
      <vt:lpstr>CPT Modifiers  (continued)</vt:lpstr>
      <vt:lpstr>CPT Modifiers  (continued)</vt:lpstr>
      <vt:lpstr>CPT Modifiers (continued)</vt:lpstr>
      <vt:lpstr>CPT Modifiers  (continued)</vt:lpstr>
      <vt:lpstr>CPT Modifiers  (continued)</vt:lpstr>
      <vt:lpstr>CPT Modifiers—CMS-1500 Claim, Block 24D</vt:lpstr>
      <vt:lpstr>Coding Procedures and Services</vt:lpstr>
      <vt:lpstr>Coding Procedures and Services (continued)</vt:lpstr>
      <vt:lpstr>Coding Procedures and Services (continued)</vt:lpstr>
      <vt:lpstr>Evaluation and Management Section</vt:lpstr>
      <vt:lpstr>E/M Level of Service</vt:lpstr>
      <vt:lpstr>Accurate Assignment of E/M Codes</vt:lpstr>
      <vt:lpstr>Evaluation and Management Terms</vt:lpstr>
      <vt:lpstr>Evaluation and Management Terms  (continued)</vt:lpstr>
      <vt:lpstr>Evaluation and Management Terms (continued)</vt:lpstr>
      <vt:lpstr>Level of E/M Services</vt:lpstr>
      <vt:lpstr>Level of E/M Services  (continued)</vt:lpstr>
      <vt:lpstr>Level of E/M Services  (continued)</vt:lpstr>
      <vt:lpstr>E/M Key Components</vt:lpstr>
      <vt:lpstr>Extent of History</vt:lpstr>
      <vt:lpstr>Extent of Examination</vt:lpstr>
      <vt:lpstr>Complexity of Medical  Decision Making</vt:lpstr>
      <vt:lpstr>Complexity of Medical  Decision Making  (continued)</vt:lpstr>
      <vt:lpstr>Contributory Components</vt:lpstr>
      <vt:lpstr>Contributory Components  (continued)</vt:lpstr>
      <vt:lpstr>Contributory Components  (continued)</vt:lpstr>
      <vt:lpstr>Contributory Components  (continued)</vt:lpstr>
      <vt:lpstr>E/M Subsections</vt:lpstr>
      <vt:lpstr>E/M Subsections  (continued)</vt:lpstr>
      <vt:lpstr>E/M Subsections  (continued)</vt:lpstr>
      <vt:lpstr>E/M Subsections  (continued)</vt:lpstr>
      <vt:lpstr>E/M Subsections  (continued)</vt:lpstr>
      <vt:lpstr>E/M Subsections  (continued)</vt:lpstr>
      <vt:lpstr>E/M Subsections  (continued)</vt:lpstr>
      <vt:lpstr>E/M Subsections  (continued)</vt:lpstr>
      <vt:lpstr>E/M Subsections  (continued)</vt:lpstr>
      <vt:lpstr>E/M Subsections  (continued)</vt:lpstr>
      <vt:lpstr>E/M Subsections  (continued)</vt:lpstr>
      <vt:lpstr>E/M Subsections  (continued)</vt:lpstr>
      <vt:lpstr>E/M Subsections  (continued)</vt:lpstr>
      <vt:lpstr>E/M Subsections (continued)</vt:lpstr>
      <vt:lpstr>E/M Subsections (continued)</vt:lpstr>
      <vt:lpstr>Anesthesia Section</vt:lpstr>
      <vt:lpstr>Assigning Anesthesia Codes</vt:lpstr>
      <vt:lpstr>Qualifying Circumstances  for Anesthesia</vt:lpstr>
      <vt:lpstr>Physical Status Modifiers</vt:lpstr>
      <vt:lpstr>HCPCS Level II  Anesthesia Modifiers</vt:lpstr>
      <vt:lpstr>HCPCS Level II  Anesthesia Modifiers  (continued)</vt:lpstr>
      <vt:lpstr>CPT Modifiers  for Anesthesia Services</vt:lpstr>
      <vt:lpstr>Anesthesia Time Reporting</vt:lpstr>
      <vt:lpstr>Surgery Section</vt:lpstr>
      <vt:lpstr>Surgical Package</vt:lpstr>
      <vt:lpstr>Unbundling</vt:lpstr>
      <vt:lpstr>Separate Procedure</vt:lpstr>
      <vt:lpstr>Multiple Surgical Procedures</vt:lpstr>
      <vt:lpstr>Radiology Section</vt:lpstr>
      <vt:lpstr>Radiology Section  (continued)</vt:lpstr>
      <vt:lpstr>Radiology Section  (continued)</vt:lpstr>
      <vt:lpstr>Diagnostic Radiology Subsection </vt:lpstr>
      <vt:lpstr>Diagnostic Ultrasound Subsection </vt:lpstr>
      <vt:lpstr>Radiologic Guidance Subsection </vt:lpstr>
      <vt:lpstr>Bone/Joint Studies Subsection</vt:lpstr>
      <vt:lpstr>Radiation Oncology Subsection</vt:lpstr>
      <vt:lpstr>Nuclear Medicine Subsection</vt:lpstr>
      <vt:lpstr>Complete Procedure</vt:lpstr>
      <vt:lpstr>Professional vs.  Technical Component</vt:lpstr>
      <vt:lpstr>Professional vs.  Technical Component  (continued)</vt:lpstr>
      <vt:lpstr>Professional vs.  Technical Component  (continued)</vt:lpstr>
      <vt:lpstr>Professional vs.  Technical Component  (continued)</vt:lpstr>
      <vt:lpstr>Pathology and Laboratory Section</vt:lpstr>
      <vt:lpstr>Organ- or Disease-Oriented  Panels Subsection</vt:lpstr>
      <vt:lpstr>Drug Assay Subsection</vt:lpstr>
      <vt:lpstr>Therapeutic Drug  Assays Subsection</vt:lpstr>
      <vt:lpstr>Evocative/Suppression  Testing Subsection</vt:lpstr>
      <vt:lpstr>Consultations (Clinical  Pathology) Subsection</vt:lpstr>
      <vt:lpstr>Urinalysis, Molecular Pathology, Multianalyte Assays with Algorithmic Analyses, Chemistry, Hematology and Coagulation, and Immunology Subsections</vt:lpstr>
      <vt:lpstr>Transfusion Medicine Subsection</vt:lpstr>
      <vt:lpstr>Microbiology Subsection</vt:lpstr>
      <vt:lpstr>Anatomic Pathology Subsection</vt:lpstr>
      <vt:lpstr>Cytopathology and Cytogenetic Studies Subsection</vt:lpstr>
      <vt:lpstr>Surgical Pathology Subsection</vt:lpstr>
      <vt:lpstr>In Vivo Laboratory  Procedures Subsection</vt:lpstr>
      <vt:lpstr>Other Procedures Subsection</vt:lpstr>
      <vt:lpstr>Reproductive Medicine  Procedures Subsection</vt:lpstr>
      <vt:lpstr>Medicine Section</vt:lpstr>
      <vt:lpstr>Medicine Section  (continued)</vt:lpstr>
      <vt:lpstr>Immune Globulins, Serum or  Recombinant Products Subsection</vt:lpstr>
      <vt:lpstr>Immunization Administration for Vaccines/Toxoids Subsection</vt:lpstr>
      <vt:lpstr>Vaccines, Toxoids Subsection</vt:lpstr>
      <vt:lpstr>Psychiatry Subsection</vt:lpstr>
      <vt:lpstr>Biofeedback Subsection</vt:lpstr>
      <vt:lpstr>Dialysis Subsection</vt:lpstr>
      <vt:lpstr>Gastroenterology Subsection</vt:lpstr>
      <vt:lpstr>Ophthalmology Subsection</vt:lpstr>
      <vt:lpstr>Special Otorhinolaryngologic Services Subsection</vt:lpstr>
      <vt:lpstr>Special Otorhinolaryngologic Services Subsection  (continued)</vt:lpstr>
      <vt:lpstr>Cardiovascular Subsection</vt:lpstr>
      <vt:lpstr>Noninvasive Vascular Diagnostic Studies Subsection</vt:lpstr>
      <vt:lpstr>Pulmonary Subsection</vt:lpstr>
      <vt:lpstr>Allergy and Clinical  Immunology Subsection</vt:lpstr>
      <vt:lpstr>Endocrinology Subsection</vt:lpstr>
      <vt:lpstr>Neurology and Neuromuscular Procedures Subsection</vt:lpstr>
      <vt:lpstr>Medical Genetics and Genetic Counseling Services Subsection</vt:lpstr>
      <vt:lpstr>Central Nervous System Assessments/Tests Subsection</vt:lpstr>
      <vt:lpstr>Health and Behavior Assessment/ Intervention Subsection</vt:lpstr>
      <vt:lpstr>Hydration, Therapeutic, Prophylactic, Diagnostic Injections and Infusions, and Chemotherapy and Other Highly Complex Drug or Highly Complex Biologic Agent Administration Subsection</vt:lpstr>
      <vt:lpstr>Hydration, Therapeutic, Prophylactic, Diagnostic Injections and Infusions, and Chemotherapy and Other Highly Complex Drug or Highly Complex Biologic Agent Administration Subsection (continued)</vt:lpstr>
      <vt:lpstr>Hydration, Therapeutic, Prophylactic, Diagnostic Injections and Infusions, and Chemotherapy and Other Highly Complex Drug or Highly Complex Biologic Agent Administration Subsection (continued)</vt:lpstr>
      <vt:lpstr>Photodynamic Therapy Subsection</vt:lpstr>
      <vt:lpstr>Special Dermatological Procedures Subsection</vt:lpstr>
      <vt:lpstr>Physical Medicine and  Rehabilitation Subsection</vt:lpstr>
      <vt:lpstr>Medical Nutrition  Therapy Subsection</vt:lpstr>
      <vt:lpstr>Acupuncture Subsection</vt:lpstr>
      <vt:lpstr>Osteopathic Manipulative Treatment Subsection</vt:lpstr>
      <vt:lpstr>Chiropractic Manipulative Treatment Subsection</vt:lpstr>
      <vt:lpstr>Education and Training for Patient  Self-Management Subsection</vt:lpstr>
      <vt:lpstr>Non-Face-to-Face Nonphysician Services Subsection</vt:lpstr>
      <vt:lpstr>Special Services, Procedures, and Reports Subsection</vt:lpstr>
      <vt:lpstr>Qualifying Circumstances for Anesthesia Subsection</vt:lpstr>
      <vt:lpstr>Moderate (Conscious)  Sedation Subsection</vt:lpstr>
      <vt:lpstr>Moderate (Conscious)  Sedation Subsection  (continued)</vt:lpstr>
      <vt:lpstr>Moderate (Conscious)  Sedation Subsection  (continued)</vt:lpstr>
      <vt:lpstr>Other Services and  Procedures Subsection</vt:lpstr>
      <vt:lpstr>Home Health  Procedures/Services Subsection</vt:lpstr>
      <vt:lpstr>Medication Therapy Management Services Subsection</vt:lpstr>
      <vt:lpstr>National Correct Coding  Initiative (NCCI)</vt:lpstr>
      <vt:lpstr>National Correct Coding  Initiative (NCCI)  (continued)</vt:lpstr>
      <vt:lpstr>National Correct Coding  Initiative (NCCI)  (continued)</vt:lpstr>
      <vt:lpstr>National Correct Coding  Initiative (NCCI)  (continued)</vt:lpstr>
      <vt:lpstr>National Correct Coding  Initiative (NCCI)  (continued)</vt:lpstr>
      <vt:lpstr>Sample NCCI Mutually  Exclusive Edits</vt:lpstr>
      <vt:lpstr>Sample NCCI Edits</vt:lpstr>
      <vt:lpstr>Partial Listing of NCCI Edits</vt:lpstr>
      <vt:lpstr>Unbundling CPT Codes</vt:lpstr>
      <vt:lpstr>Unbundling CPT Codes  (continued)</vt:lpstr>
      <vt:lpstr>Unbundling CPT Codes  (continued)</vt:lpstr>
    </vt:vector>
  </TitlesOfParts>
  <Company>뿿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Cathleen Berry</dc:creator>
  <cp:lastModifiedBy>MPS</cp:lastModifiedBy>
  <cp:revision>384</cp:revision>
  <cp:lastPrinted>2014-01-21T12:08:25Z</cp:lastPrinted>
  <dcterms:created xsi:type="dcterms:W3CDTF">2009-11-19T09:48:06Z</dcterms:created>
  <dcterms:modified xsi:type="dcterms:W3CDTF">2015-12-03T04:45:56Z</dcterms:modified>
</cp:coreProperties>
</file>